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ppt/tags/tag5.xml" ContentType="application/vnd.openxmlformats-officedocument.presentationml.tags+xml"/>
  <Override PartName="/ppt/notesSlides/notesSlide12.xml" ContentType="application/vnd.openxmlformats-officedocument.presentationml.notesSlide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7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211" r:id="rId1"/>
  </p:sldMasterIdLst>
  <p:notesMasterIdLst>
    <p:notesMasterId r:id="rId64"/>
  </p:notesMasterIdLst>
  <p:sldIdLst>
    <p:sldId id="256" r:id="rId2"/>
    <p:sldId id="338" r:id="rId3"/>
    <p:sldId id="349" r:id="rId4"/>
    <p:sldId id="347" r:id="rId5"/>
    <p:sldId id="339" r:id="rId6"/>
    <p:sldId id="348" r:id="rId7"/>
    <p:sldId id="317" r:id="rId8"/>
    <p:sldId id="371" r:id="rId9"/>
    <p:sldId id="269" r:id="rId10"/>
    <p:sldId id="284" r:id="rId11"/>
    <p:sldId id="363" r:id="rId12"/>
    <p:sldId id="373" r:id="rId13"/>
    <p:sldId id="268" r:id="rId14"/>
    <p:sldId id="276" r:id="rId15"/>
    <p:sldId id="351" r:id="rId16"/>
    <p:sldId id="279" r:id="rId17"/>
    <p:sldId id="280" r:id="rId18"/>
    <p:sldId id="352" r:id="rId19"/>
    <p:sldId id="282" r:id="rId20"/>
    <p:sldId id="353" r:id="rId21"/>
    <p:sldId id="356" r:id="rId22"/>
    <p:sldId id="359" r:id="rId23"/>
    <p:sldId id="360" r:id="rId24"/>
    <p:sldId id="341" r:id="rId25"/>
    <p:sldId id="301" r:id="rId26"/>
    <p:sldId id="311" r:id="rId27"/>
    <p:sldId id="303" r:id="rId28"/>
    <p:sldId id="309" r:id="rId29"/>
    <p:sldId id="304" r:id="rId30"/>
    <p:sldId id="306" r:id="rId31"/>
    <p:sldId id="307" r:id="rId32"/>
    <p:sldId id="308" r:id="rId33"/>
    <p:sldId id="310" r:id="rId34"/>
    <p:sldId id="302" r:id="rId35"/>
    <p:sldId id="265" r:id="rId36"/>
    <p:sldId id="315" r:id="rId37"/>
    <p:sldId id="319" r:id="rId38"/>
    <p:sldId id="316" r:id="rId39"/>
    <p:sldId id="320" r:id="rId40"/>
    <p:sldId id="342" r:id="rId41"/>
    <p:sldId id="321" r:id="rId42"/>
    <p:sldId id="361" r:id="rId43"/>
    <p:sldId id="362" r:id="rId44"/>
    <p:sldId id="323" r:id="rId45"/>
    <p:sldId id="343" r:id="rId46"/>
    <p:sldId id="324" r:id="rId47"/>
    <p:sldId id="327" r:id="rId48"/>
    <p:sldId id="364" r:id="rId49"/>
    <p:sldId id="328" r:id="rId50"/>
    <p:sldId id="330" r:id="rId51"/>
    <p:sldId id="331" r:id="rId52"/>
    <p:sldId id="340" r:id="rId53"/>
    <p:sldId id="333" r:id="rId54"/>
    <p:sldId id="334" r:id="rId55"/>
    <p:sldId id="367" r:id="rId56"/>
    <p:sldId id="337" r:id="rId57"/>
    <p:sldId id="372" r:id="rId58"/>
    <p:sldId id="365" r:id="rId59"/>
    <p:sldId id="370" r:id="rId60"/>
    <p:sldId id="366" r:id="rId61"/>
    <p:sldId id="368" r:id="rId62"/>
    <p:sldId id="369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6FA9"/>
    <a:srgbClr val="8BC145"/>
    <a:srgbClr val="FFFFFF"/>
    <a:srgbClr val="5E984C"/>
    <a:srgbClr val="75AD77"/>
    <a:srgbClr val="649868"/>
    <a:srgbClr val="EBEBEB"/>
    <a:srgbClr val="D5FC79"/>
    <a:srgbClr val="2342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96"/>
    <p:restoredTop sz="78422" autoAdjust="0"/>
  </p:normalViewPr>
  <p:slideViewPr>
    <p:cSldViewPr snapToGrid="0" snapToObjects="1">
      <p:cViewPr>
        <p:scale>
          <a:sx n="126" d="100"/>
          <a:sy n="126" d="100"/>
        </p:scale>
        <p:origin x="1224" y="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F983F2-9EDD-1940-A1AE-22DFF66DDEE1}" type="datetimeFigureOut">
              <a:rPr lang="en-US" smtClean="0"/>
              <a:t>9/14/22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BB8C1-6796-404B-80E4-14578BD7C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58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This is a presentation on our paper titled “</a:t>
            </a:r>
            <a:r>
              <a:rPr lang="en-US" sz="1200" dirty="0">
                <a:solidFill>
                  <a:srgbClr val="FFFFFF"/>
                </a:solidFill>
              </a:rPr>
              <a:t>Semantic Composition with PSHRG for Derivation Tree Reconstruction from Graph-Based Meaning Representations”.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FFFF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am Chun Hei Lo from the Chinese University of Hong Kong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849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main objective of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H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to provide a method for</a:t>
            </a:r>
          </a:p>
          <a:p>
            <a:r>
              <a:rPr lang="en-H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reconstructing the derivation tree of a meaning representation graph,</a:t>
            </a:r>
          </a:p>
          <a:p>
            <a:endParaRPr lang="en-H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H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</a:t>
            </a:r>
          </a:p>
          <a:p>
            <a:endParaRPr lang="en-H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H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possibly natural language, if the terminals of the derivation tree are realized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gold-standard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ERG.</a:t>
            </a:r>
            <a:endParaRPr lang="en-H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98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main objective of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H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to provide a method for</a:t>
            </a:r>
          </a:p>
          <a:p>
            <a:r>
              <a:rPr lang="en-H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reconstructing the derivation tree of a meaning representation graph,</a:t>
            </a:r>
          </a:p>
          <a:p>
            <a:endParaRPr lang="en-H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H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</a:t>
            </a:r>
          </a:p>
          <a:p>
            <a:endParaRPr lang="en-H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H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possibly natural language, if the terminals of the derivation tree are realized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gold-standard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ERG.</a:t>
            </a:r>
            <a:endParaRPr lang="en-H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42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main objective of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H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to provide a method for</a:t>
            </a:r>
          </a:p>
          <a:p>
            <a:r>
              <a:rPr lang="en-H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reconstructing the derivation tree of a meaning representation graph,</a:t>
            </a:r>
          </a:p>
          <a:p>
            <a:endParaRPr lang="en-H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H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</a:t>
            </a:r>
          </a:p>
          <a:p>
            <a:endParaRPr lang="en-H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H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possibly natural language, if the terminals of the derivation tree are realized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gold-standard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ERG.</a:t>
            </a:r>
            <a:endParaRPr lang="en-H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8597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I will illustrate the idea of semantic composition in DMRS with an example.</a:t>
            </a: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</a:t>
            </a:r>
            <a:endParaRPr lang="en-H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H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DMRS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'want'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edges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representing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argument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relations.</a:t>
            </a:r>
            <a:endParaRPr lang="en-H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</a:t>
            </a:r>
            <a:endParaRPr lang="en-HK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in a logical form,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H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H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[Click][</a:t>
            </a:r>
            <a:r>
              <a:rPr lang="en-HK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Click]</a:t>
            </a:r>
            <a:endParaRPr lang="en-H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Similarly,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'go'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3510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6095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8955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semantic composition takes place between want and go,</a:t>
            </a: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two graphs merge together,</a:t>
            </a: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scope is resolved by identifying the variable h1 with the predicate go.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Therefore,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semantic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composition of DMRS can be interpreted</a:t>
            </a: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 at the graph level as well as the logical form level.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we have two more predicates, a noun boy and a quantifier some.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7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two words are then composed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215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two words are then composed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4071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we obtain the DMRS and logical form of some boys want to go, 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endParaRPr lang="en-US" dirty="0"/>
          </a:p>
          <a:p>
            <a:r>
              <a:rPr lang="en-US" dirty="0"/>
              <a:t>by equating x3 to x1, since some boys is the argument 1 of both want and go.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endParaRPr lang="en-US" dirty="0"/>
          </a:p>
          <a:p>
            <a:r>
              <a:rPr lang="en-US" dirty="0"/>
              <a:t>In this work, we try to approximate the composition process with PSHRG,</a:t>
            </a:r>
          </a:p>
          <a:p>
            <a:r>
              <a:rPr lang="en-US" dirty="0"/>
              <a:t>which I am going to introduce now.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42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H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talk, I will be introducing a data-driven approach to generating derivation trees from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meaning representation graphs by approximating the semantic compositions with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probabilistic synchronous hyperedge replacement grammar, or PSHRG.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H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will break down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concepts</a:t>
            </a:r>
            <a:r>
              <a:rPr lang="en-H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 through </a:t>
            </a:r>
            <a:r>
              <a:rPr lang="en-H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 one by one.</a:t>
            </a:r>
          </a:p>
          <a:p>
            <a:endParaRPr lang="en-H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 that, let me spare a few slides to provide context for the work.</a:t>
            </a:r>
            <a:endParaRPr lang="en-H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H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4123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we obtain the DMRS and logical form of some boys want to go, 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endParaRPr lang="en-US" dirty="0"/>
          </a:p>
          <a:p>
            <a:r>
              <a:rPr lang="en-US" dirty="0"/>
              <a:t>by equating x3 to x1, since some boys is the argument 1 of both want and go.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endParaRPr lang="en-US" dirty="0"/>
          </a:p>
          <a:p>
            <a:r>
              <a:rPr lang="en-US" dirty="0"/>
              <a:t>In this work, we try to approximate the composition process with PSHRG,</a:t>
            </a:r>
          </a:p>
          <a:p>
            <a:r>
              <a:rPr lang="en-US" dirty="0"/>
              <a:t>which I am going to introduce now.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432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5787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two words are then composed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204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we obtain the DMRS and logical form of some boys want to go, 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endParaRPr lang="en-US" dirty="0"/>
          </a:p>
          <a:p>
            <a:r>
              <a:rPr lang="en-US" dirty="0"/>
              <a:t>by equating x3 to x1, since some boys is the argument 1 of both want and go.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endParaRPr lang="en-US" dirty="0"/>
          </a:p>
          <a:p>
            <a:r>
              <a:rPr lang="en-US" dirty="0"/>
              <a:t>In this work, we try to approximate the composition process with PSHRG,</a:t>
            </a:r>
          </a:p>
          <a:p>
            <a:r>
              <a:rPr lang="en-US" dirty="0"/>
              <a:t>which I am going to introduce now.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593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may represent a DMRS as a hypergraph, as shown.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endParaRPr lang="en-US" dirty="0"/>
          </a:p>
          <a:p>
            <a:r>
              <a:rPr lang="en-US" dirty="0"/>
              <a:t>which consists of </a:t>
            </a:r>
            <a:r>
              <a:rPr lang="en-US" dirty="0" err="1"/>
              <a:t>unlabelled</a:t>
            </a:r>
            <a:r>
              <a:rPr lang="en-US" dirty="0"/>
              <a:t> nodes and labelled hyperedges. Each hyperedge connects to one or more nodes.</a:t>
            </a:r>
          </a:p>
          <a:p>
            <a:endParaRPr lang="en-US" dirty="0"/>
          </a:p>
          <a:p>
            <a:r>
              <a:rPr lang="en-US" dirty="0"/>
              <a:t>/*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dirty="0"/>
              <a:t>In the example graphs here, the left one is a DMRS, and the right one is the hypergraph that corresponds to it.</a:t>
            </a:r>
            <a:endParaRPr lang="en-US" dirty="0"/>
          </a:p>
          <a:p>
            <a:endParaRPr lang="en-US" dirty="0"/>
          </a:p>
          <a:p>
            <a:r>
              <a:rPr lang="en-US" dirty="0"/>
              <a:t>A hypergraph consists of </a:t>
            </a:r>
            <a:r>
              <a:rPr lang="en-US" dirty="0" err="1"/>
              <a:t>unlabelled</a:t>
            </a:r>
            <a:r>
              <a:rPr lang="en-US" dirty="0"/>
              <a:t> nodes and labelled hyperedges.</a:t>
            </a:r>
          </a:p>
          <a:p>
            <a:endParaRPr lang="en-US" dirty="0"/>
          </a:p>
          <a:p>
            <a:r>
              <a:rPr lang="en-US" dirty="0"/>
              <a:t>A hyperedge connects to one or more </a:t>
            </a:r>
            <a:r>
              <a:rPr lang="en-HK" dirty="0"/>
              <a:t>distinct nodes.</a:t>
            </a:r>
          </a:p>
          <a:p>
            <a:endParaRPr lang="en-HK" dirty="0"/>
          </a:p>
          <a:p>
            <a:r>
              <a:rPr lang="en-HK" dirty="0"/>
              <a:t>A labelled rectangle represents a labelled hyperedge.</a:t>
            </a:r>
          </a:p>
          <a:p>
            <a:endParaRPr lang="en-HK" dirty="0"/>
          </a:p>
          <a:p>
            <a:r>
              <a:rPr lang="en-HK" dirty="0"/>
              <a:t>[Click]</a:t>
            </a:r>
          </a:p>
          <a:p>
            <a:endParaRPr lang="en-HK" dirty="0"/>
          </a:p>
          <a:p>
            <a:r>
              <a:rPr lang="en-HK" dirty="0"/>
              <a:t>The numbered rounded rectangles attached to each hyperedge denote the ordered collection of nodes the hyperedge connects to, each of which corresponds to a DMRS node.</a:t>
            </a:r>
          </a:p>
          <a:p>
            <a:r>
              <a:rPr lang="en-HK" dirty="0"/>
              <a:t>*/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0439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Moving on to Synchronous HRG, or SHRG, it defines a mapping between HRG and CFG.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2923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HRG stands for hyperedge replacement grammar,</a:t>
            </a:r>
          </a:p>
          <a:p>
            <a:r>
              <a:rPr lang="en-US" dirty="0"/>
              <a:t>which is a context-free rewriting formalism for generating graphs.</a:t>
            </a:r>
          </a:p>
          <a:p>
            <a:endParaRPr lang="en-US" dirty="0"/>
          </a:p>
          <a:p>
            <a:r>
              <a:rPr lang="en-US" dirty="0"/>
              <a:t>A synchronous HRG defines a mapping between an HRG and a CFG.</a:t>
            </a:r>
          </a:p>
          <a:p>
            <a:endParaRPr lang="en-US" altLang="zh-TW" dirty="0"/>
          </a:p>
          <a:p>
            <a:r>
              <a:rPr lang="en-US" altLang="zh-TW" dirty="0"/>
              <a:t>Here</a:t>
            </a:r>
            <a:r>
              <a:rPr lang="zh-TW" altLang="en-US" dirty="0"/>
              <a:t> </a:t>
            </a:r>
            <a:r>
              <a:rPr lang="en-US" altLang="zh-TW" dirty="0"/>
              <a:t>are</a:t>
            </a:r>
            <a:r>
              <a:rPr lang="zh-TW" altLang="en-US" dirty="0"/>
              <a:t> </a:t>
            </a:r>
            <a:r>
              <a:rPr lang="en-US" altLang="zh-TW" dirty="0"/>
              <a:t>five</a:t>
            </a:r>
            <a:r>
              <a:rPr lang="zh-TW" altLang="en-US" dirty="0"/>
              <a:t> </a:t>
            </a:r>
            <a:r>
              <a:rPr lang="en-US" altLang="zh-TW" dirty="0"/>
              <a:t>SHRG</a:t>
            </a:r>
            <a:r>
              <a:rPr lang="zh-TW" altLang="en-US" dirty="0"/>
              <a:t> </a:t>
            </a:r>
            <a:r>
              <a:rPr lang="en-US" altLang="zh-TW" dirty="0"/>
              <a:t>productions,</a:t>
            </a:r>
            <a:r>
              <a:rPr lang="zh-TW" altLang="en-US" dirty="0"/>
              <a:t> </a:t>
            </a:r>
            <a:r>
              <a:rPr lang="en-US" altLang="zh-TW" dirty="0"/>
              <a:t>which</a:t>
            </a:r>
            <a:r>
              <a:rPr lang="zh-TW" altLang="en-US" dirty="0"/>
              <a:t> </a:t>
            </a:r>
            <a:r>
              <a:rPr lang="en-US" dirty="0"/>
              <a:t>define how graphs and strings are rewritten synchronously.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Each production rewrites a nonterminal hyperedge to a hypergraph fragment by an HRG,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a nonterminal symbol to a symbol sequence by a CFG.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[Click]</a:t>
            </a:r>
          </a:p>
          <a:p>
            <a:r>
              <a:rPr lang="en-US" dirty="0"/>
              <a:t>The following animation shows how the </a:t>
            </a:r>
            <a:r>
              <a:rPr lang="en-US" altLang="zh-TW" dirty="0"/>
              <a:t>synchronous</a:t>
            </a:r>
            <a:r>
              <a:rPr lang="en-US" dirty="0"/>
              <a:t> rewriting is performed.</a:t>
            </a:r>
            <a:endParaRPr lang="en-HK" dirty="0"/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// </a:t>
            </a:r>
            <a:r>
              <a:rPr lang="en-HK" dirty="0"/>
              <a:t>A set of special nodes with respect to called the external nodes, which are responsible for gluing the graphs together.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1325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893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8877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363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H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talk, I will be introducing a data-driven approach to generating derivation trees from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meaning representation graphs by approximating the semantic compositions with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probabilistic synchronous hyperedge replacement grammar, or PSHRG.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H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will break down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concepts</a:t>
            </a:r>
            <a:r>
              <a:rPr lang="en-H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 through </a:t>
            </a:r>
            <a:r>
              <a:rPr lang="en-H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 one by one.</a:t>
            </a:r>
          </a:p>
          <a:p>
            <a:endParaRPr lang="en-H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 that, let me spare a few slides to provide context for the work.</a:t>
            </a:r>
            <a:endParaRPr lang="en-H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H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436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2486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5697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833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354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Then, a</a:t>
            </a:r>
            <a:r>
              <a:rPr lang="zh-TW" altLang="en-US" dirty="0"/>
              <a:t> </a:t>
            </a:r>
            <a:r>
              <a:rPr lang="en-US" altLang="zh-TW" dirty="0"/>
              <a:t>PSHRG</a:t>
            </a:r>
            <a:r>
              <a:rPr lang="zh-TW" altLang="en-US" dirty="0"/>
              <a:t> </a:t>
            </a:r>
            <a:r>
              <a:rPr lang="en-US" altLang="zh-TW" dirty="0"/>
              <a:t>is</a:t>
            </a:r>
            <a:r>
              <a:rPr lang="zh-TW" altLang="en-US" dirty="0"/>
              <a:t> </a:t>
            </a:r>
            <a:r>
              <a:rPr lang="en-US" altLang="zh-TW" dirty="0"/>
              <a:t>simply</a:t>
            </a:r>
            <a:r>
              <a:rPr lang="zh-TW" altLang="en-US" dirty="0"/>
              <a:t> </a:t>
            </a:r>
            <a:r>
              <a:rPr lang="en-US" altLang="zh-TW" dirty="0"/>
              <a:t>a</a:t>
            </a:r>
            <a:r>
              <a:rPr lang="zh-TW" altLang="en-US" dirty="0"/>
              <a:t> </a:t>
            </a:r>
            <a:r>
              <a:rPr lang="en-US" altLang="zh-TW" dirty="0"/>
              <a:t>probability</a:t>
            </a:r>
            <a:r>
              <a:rPr lang="zh-TW" altLang="en-US" dirty="0"/>
              <a:t> </a:t>
            </a:r>
            <a:r>
              <a:rPr lang="en-US" altLang="zh-TW" dirty="0"/>
              <a:t>model</a:t>
            </a:r>
            <a:r>
              <a:rPr lang="zh-TW" altLang="en-US" dirty="0"/>
              <a:t> </a:t>
            </a:r>
            <a:r>
              <a:rPr lang="en-US" altLang="zh-TW" dirty="0"/>
              <a:t>for</a:t>
            </a:r>
            <a:r>
              <a:rPr lang="zh-TW" altLang="en-US" dirty="0"/>
              <a:t> </a:t>
            </a:r>
            <a:r>
              <a:rPr lang="en-US" altLang="zh-TW" dirty="0"/>
              <a:t>SHRG.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[Click]</a:t>
            </a:r>
          </a:p>
          <a:p>
            <a:endParaRPr lang="en-US" dirty="0"/>
          </a:p>
          <a:p>
            <a:r>
              <a:rPr lang="en-US" dirty="0"/>
              <a:t>In our</a:t>
            </a:r>
            <a:r>
              <a:rPr lang="zh-TW" altLang="en-US" dirty="0"/>
              <a:t> </a:t>
            </a:r>
            <a:r>
              <a:rPr lang="en-US" dirty="0"/>
              <a:t>implementation, we simply define the probability of an SHRG derivation</a:t>
            </a:r>
          </a:p>
          <a:p>
            <a:r>
              <a:rPr lang="en-US" dirty="0"/>
              <a:t>to be the product of the probabilities of the SHRG productions applied,</a:t>
            </a:r>
          </a:p>
          <a:p>
            <a:endParaRPr lang="en-US" dirty="0"/>
          </a:p>
          <a:p>
            <a:r>
              <a:rPr lang="en-US" dirty="0"/>
              <a:t>whereas the probability of each SHRG production is a frequency-based estimation from the training data.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3944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In</a:t>
            </a:r>
            <a:r>
              <a:rPr lang="zh-TW" altLang="en-US" dirty="0"/>
              <a:t> </a:t>
            </a:r>
            <a:r>
              <a:rPr lang="en-US" altLang="zh-TW" dirty="0"/>
              <a:t>our</a:t>
            </a:r>
            <a:r>
              <a:rPr lang="zh-TW" altLang="en-US" dirty="0"/>
              <a:t> </a:t>
            </a:r>
            <a:r>
              <a:rPr lang="en-US" altLang="zh-TW" dirty="0"/>
              <a:t>pipeline</a:t>
            </a:r>
            <a:r>
              <a:rPr lang="en-US" dirty="0"/>
              <a:t>, we first induce a PSHRG from the training data</a:t>
            </a:r>
            <a:r>
              <a:rPr lang="en-US" altLang="zh-TW" dirty="0"/>
              <a:t>,</a:t>
            </a:r>
          </a:p>
          <a:p>
            <a:r>
              <a:rPr lang="en-US" altLang="zh-TW" dirty="0"/>
              <a:t>which</a:t>
            </a:r>
            <a:r>
              <a:rPr lang="zh-TW" altLang="en-US" dirty="0"/>
              <a:t> </a:t>
            </a:r>
            <a:r>
              <a:rPr lang="en-US" altLang="zh-TW" dirty="0"/>
              <a:t>should</a:t>
            </a:r>
            <a:r>
              <a:rPr lang="zh-TW" altLang="en-US" dirty="0"/>
              <a:t> </a:t>
            </a:r>
            <a:r>
              <a:rPr lang="en-US" dirty="0"/>
              <a:t>consist of pairs of trees and graphs</a:t>
            </a:r>
          </a:p>
          <a:p>
            <a:r>
              <a:rPr lang="en-US" dirty="0"/>
              <a:t>where the nodes are aligned in each pair, as shown by the </a:t>
            </a:r>
            <a:r>
              <a:rPr lang="en-US" dirty="0" err="1"/>
              <a:t>colours</a:t>
            </a:r>
            <a:r>
              <a:rPr lang="en-US" dirty="0"/>
              <a:t> here. </a:t>
            </a:r>
          </a:p>
          <a:p>
            <a:endParaRPr lang="en-US" dirty="0"/>
          </a:p>
          <a:p>
            <a:r>
              <a:rPr lang="en-US" dirty="0"/>
              <a:t>We can obtain a grammar G, by a bottom-up induction process.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8996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have obtained a PSHRG G, we can use it to parse a DMRS,</a:t>
            </a:r>
          </a:p>
          <a:p>
            <a:r>
              <a:rPr lang="en-US" dirty="0"/>
              <a:t>which means to obtain the derivation of the DMRS hypergraph with the highest probability.</a:t>
            </a:r>
          </a:p>
          <a:p>
            <a:endParaRPr lang="en-US" dirty="0"/>
          </a:p>
          <a:p>
            <a:r>
              <a:rPr lang="en-US" dirty="0"/>
              <a:t>Synchronously, a derivation tree is reconstructed, which </a:t>
            </a:r>
            <a:r>
              <a:rPr lang="en-US" altLang="zh-TW" dirty="0"/>
              <a:t>h</a:t>
            </a:r>
            <a:r>
              <a:rPr lang="en-US" dirty="0" err="1"/>
              <a:t>op</a:t>
            </a:r>
            <a:r>
              <a:rPr lang="en-US" altLang="zh-TW" dirty="0" err="1"/>
              <a:t>e</a:t>
            </a:r>
            <a:r>
              <a:rPr lang="en-US" dirty="0" err="1"/>
              <a:t>fully</a:t>
            </a:r>
            <a:r>
              <a:rPr lang="en-US" dirty="0"/>
              <a:t> corresponds to the syntax tree that licenses the DMRS.</a:t>
            </a:r>
          </a:p>
          <a:p>
            <a:endParaRPr lang="en-US" dirty="0"/>
          </a:p>
          <a:p>
            <a:r>
              <a:rPr lang="en-US" altLang="zh-TW" dirty="0"/>
              <a:t>Please check out our paper for some</a:t>
            </a:r>
            <a:r>
              <a:rPr lang="zh-TW" altLang="en-US" dirty="0"/>
              <a:t> </a:t>
            </a:r>
            <a:r>
              <a:rPr lang="en-US" altLang="zh-TW" dirty="0"/>
              <a:t>more</a:t>
            </a:r>
            <a:r>
              <a:rPr lang="zh-TW" altLang="en-US" dirty="0"/>
              <a:t> </a:t>
            </a:r>
            <a:r>
              <a:rPr lang="en-US" altLang="zh-TW" dirty="0"/>
              <a:t>adaptations</a:t>
            </a:r>
            <a:r>
              <a:rPr lang="zh-TW" altLang="en-US" dirty="0"/>
              <a:t> </a:t>
            </a:r>
            <a:r>
              <a:rPr lang="en-US" altLang="zh-TW" dirty="0"/>
              <a:t>for</a:t>
            </a:r>
            <a:r>
              <a:rPr lang="zh-TW" altLang="en-US" dirty="0"/>
              <a:t> </a:t>
            </a:r>
            <a:r>
              <a:rPr lang="en-US" altLang="zh-TW" dirty="0"/>
              <a:t>aligning</a:t>
            </a:r>
            <a:r>
              <a:rPr lang="zh-TW" altLang="en-US" dirty="0"/>
              <a:t> </a:t>
            </a:r>
            <a:r>
              <a:rPr lang="en-US" dirty="0"/>
              <a:t>PSHRG to the semantics of the DMRS.</a:t>
            </a:r>
          </a:p>
          <a:p>
            <a:r>
              <a:rPr lang="zh-TW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6797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777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 latinLnBrk="1">
              <a:lnSpc>
                <a:spcPts val="3400"/>
              </a:lnSpc>
              <a:spcAft>
                <a:spcPts val="1200"/>
              </a:spcAft>
            </a:pPr>
            <a:r>
              <a:rPr lang="en-US" altLang="zh-TW" dirty="0"/>
              <a:t>Now</a:t>
            </a:r>
            <a:r>
              <a:rPr lang="zh-TW" altLang="en-US" dirty="0"/>
              <a:t> </a:t>
            </a:r>
            <a:r>
              <a:rPr lang="en-US" altLang="zh-TW" dirty="0"/>
              <a:t>I</a:t>
            </a:r>
            <a:r>
              <a:rPr lang="zh-TW" altLang="en-US" dirty="0"/>
              <a:t> </a:t>
            </a:r>
            <a:r>
              <a:rPr lang="en-US" altLang="zh-TW" dirty="0"/>
              <a:t>am</a:t>
            </a:r>
            <a:r>
              <a:rPr lang="zh-TW" altLang="en-US" dirty="0"/>
              <a:t> </a:t>
            </a:r>
            <a:r>
              <a:rPr lang="en-US" altLang="zh-TW" dirty="0"/>
              <a:t>going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introduce</a:t>
            </a:r>
            <a:r>
              <a:rPr lang="zh-TW" altLang="en-US" dirty="0"/>
              <a:t> </a:t>
            </a:r>
            <a:r>
              <a:rPr lang="en-US" altLang="zh-TW" sz="1200">
                <a:latin typeface="Lato Light" panose="020F0302020204030203" pitchFamily="34" charset="77"/>
              </a:rPr>
              <a:t>some of the</a:t>
            </a:r>
            <a:r>
              <a:rPr lang="zh-TW" altLang="en-US" sz="1200">
                <a:latin typeface="Lato Light" panose="020F0302020204030203" pitchFamily="34" charset="77"/>
              </a:rPr>
              <a:t> </a:t>
            </a:r>
            <a:r>
              <a:rPr lang="en-US" altLang="zh-TW" sz="1200">
                <a:latin typeface="Lato Light" panose="020F0302020204030203" pitchFamily="34" charset="77"/>
              </a:rPr>
              <a:t>techniques we applied</a:t>
            </a:r>
          </a:p>
          <a:p>
            <a:pPr lvl="0" algn="just" latinLnBrk="1">
              <a:lnSpc>
                <a:spcPts val="3400"/>
              </a:lnSpc>
              <a:spcAft>
                <a:spcPts val="1200"/>
              </a:spcAft>
            </a:pPr>
            <a:r>
              <a:rPr lang="en-US" altLang="zh-TW" sz="1200">
                <a:latin typeface="Lato Light" panose="020F0302020204030203" pitchFamily="34" charset="77"/>
              </a:rPr>
              <a:t>to</a:t>
            </a:r>
            <a:r>
              <a:rPr lang="en-US" sz="1200">
                <a:solidFill>
                  <a:srgbClr val="000000"/>
                </a:solidFill>
                <a:latin typeface="Lato Light" panose="020F0302020204030203" pitchFamily="34" charset="77"/>
              </a:rPr>
              <a:t> improves</a:t>
            </a:r>
            <a:r>
              <a:rPr lang="en-HK" dirty="0"/>
              <a:t> the precision and generalizability of the PSHRG approximation</a:t>
            </a:r>
            <a:r>
              <a:rPr lang="en-US" altLang="zh-TW" sz="1200">
                <a:latin typeface="Lato Light" panose="020F0302020204030203" pitchFamily="34" charset="77"/>
              </a:rPr>
              <a:t>,</a:t>
            </a:r>
          </a:p>
          <a:p>
            <a:pPr lvl="0" algn="just" latinLnBrk="1">
              <a:lnSpc>
                <a:spcPts val="3400"/>
              </a:lnSpc>
              <a:spcAft>
                <a:spcPts val="1200"/>
              </a:spcAft>
            </a:pPr>
            <a:r>
              <a:rPr lang="en-US" altLang="zh-TW" sz="1200">
                <a:latin typeface="Lato Light" panose="020F0302020204030203" pitchFamily="34" charset="77"/>
              </a:rPr>
              <a:t>most</a:t>
            </a:r>
            <a:r>
              <a:rPr lang="zh-TW" altLang="en-US" sz="1200">
                <a:latin typeface="Lato Light" panose="020F0302020204030203" pitchFamily="34" charset="77"/>
              </a:rPr>
              <a:t> </a:t>
            </a:r>
            <a:r>
              <a:rPr lang="en-US" altLang="zh-TW" sz="1200">
                <a:latin typeface="Lato Light" panose="020F0302020204030203" pitchFamily="34" charset="77"/>
              </a:rPr>
              <a:t>of</a:t>
            </a:r>
            <a:r>
              <a:rPr lang="zh-TW" altLang="en-US" sz="1200">
                <a:latin typeface="Lato Light" panose="020F0302020204030203" pitchFamily="34" charset="77"/>
              </a:rPr>
              <a:t> </a:t>
            </a:r>
            <a:r>
              <a:rPr lang="en-US" altLang="zh-TW" sz="1200">
                <a:latin typeface="Lato Light" panose="020F0302020204030203" pitchFamily="34" charset="77"/>
              </a:rPr>
              <a:t>which</a:t>
            </a:r>
            <a:r>
              <a:rPr lang="zh-TW" altLang="en-US" sz="1200">
                <a:latin typeface="Lato Light" panose="020F0302020204030203" pitchFamily="34" charset="77"/>
              </a:rPr>
              <a:t> </a:t>
            </a:r>
            <a:r>
              <a:rPr lang="en-US" altLang="zh-TW" sz="1200">
                <a:latin typeface="Lato Light" panose="020F0302020204030203" pitchFamily="34" charset="77"/>
              </a:rPr>
              <a:t>target</a:t>
            </a:r>
            <a:r>
              <a:rPr lang="zh-TW" altLang="en-US" sz="1200">
                <a:latin typeface="Lato Light" panose="020F0302020204030203" pitchFamily="34" charset="77"/>
              </a:rPr>
              <a:t> </a:t>
            </a:r>
            <a:r>
              <a:rPr lang="en-US" altLang="zh-TW" sz="1200">
                <a:latin typeface="Lato Light" panose="020F0302020204030203" pitchFamily="34" charset="77"/>
              </a:rPr>
              <a:t>not only</a:t>
            </a:r>
            <a:r>
              <a:rPr lang="zh-TW" altLang="en-US" sz="1200">
                <a:latin typeface="Lato Light" panose="020F0302020204030203" pitchFamily="34" charset="77"/>
              </a:rPr>
              <a:t> </a:t>
            </a:r>
            <a:r>
              <a:rPr lang="en-US" altLang="zh-TW" sz="1200">
                <a:latin typeface="Lato Light" panose="020F0302020204030203" pitchFamily="34" charset="77"/>
              </a:rPr>
              <a:t>DMRS</a:t>
            </a:r>
            <a:r>
              <a:rPr lang="zh-TW" altLang="en-US" sz="1200">
                <a:latin typeface="Lato Light" panose="020F0302020204030203" pitchFamily="34" charset="77"/>
              </a:rPr>
              <a:t> </a:t>
            </a:r>
            <a:r>
              <a:rPr lang="en-US" altLang="zh-TW" sz="1200">
                <a:latin typeface="Lato Light" panose="020F0302020204030203" pitchFamily="34" charset="77"/>
              </a:rPr>
              <a:t>but to general meaning</a:t>
            </a:r>
            <a:r>
              <a:rPr lang="zh-TW" altLang="en-US" sz="1200">
                <a:latin typeface="Lato Light" panose="020F0302020204030203" pitchFamily="34" charset="77"/>
              </a:rPr>
              <a:t> </a:t>
            </a:r>
            <a:r>
              <a:rPr lang="en-US" altLang="zh-TW" sz="1200">
                <a:latin typeface="Lato Light" panose="020F0302020204030203" pitchFamily="34" charset="77"/>
              </a:rPr>
              <a:t>representation</a:t>
            </a:r>
            <a:r>
              <a:rPr lang="zh-TW" altLang="en-US" sz="1200">
                <a:latin typeface="Lato Light" panose="020F0302020204030203" pitchFamily="34" charset="77"/>
              </a:rPr>
              <a:t> </a:t>
            </a:r>
            <a:r>
              <a:rPr lang="en-US" altLang="zh-TW" sz="1200">
                <a:latin typeface="Lato Light" panose="020F0302020204030203" pitchFamily="34" charset="77"/>
              </a:rPr>
              <a:t>graph parsing by PSHRG.</a:t>
            </a:r>
          </a:p>
          <a:p>
            <a:pPr lvl="0" algn="just" latinLnBrk="1">
              <a:lnSpc>
                <a:spcPts val="3400"/>
              </a:lnSpc>
              <a:spcAft>
                <a:spcPts val="1200"/>
              </a:spcAft>
            </a:pPr>
            <a:endParaRPr lang="en-US" altLang="zh-TW" sz="1200">
              <a:latin typeface="Lato Light" panose="020F0302020204030203" pitchFamily="34" charset="77"/>
            </a:endParaRPr>
          </a:p>
          <a:p>
            <a:pPr lvl="0" algn="just" latinLnBrk="1">
              <a:lnSpc>
                <a:spcPts val="3400"/>
              </a:lnSpc>
              <a:spcAft>
                <a:spcPts val="1200"/>
              </a:spcAft>
            </a:pPr>
            <a:r>
              <a:rPr lang="en-US" altLang="zh-TW" sz="1200">
                <a:latin typeface="Lato Light" panose="020F0302020204030203" pitchFamily="34" charset="77"/>
              </a:rPr>
              <a:t>You may refer to our paper for a full description.</a:t>
            </a:r>
          </a:p>
          <a:p>
            <a:pPr lvl="0" algn="just" latinLnBrk="1">
              <a:lnSpc>
                <a:spcPts val="3400"/>
              </a:lnSpc>
              <a:spcAft>
                <a:spcPts val="1200"/>
              </a:spcAft>
            </a:pPr>
            <a:endParaRPr lang="en-HK" dirty="0"/>
          </a:p>
          <a:p>
            <a:r>
              <a:rPr lang="en-US" altLang="zh-TW" dirty="0"/>
              <a:t>I</a:t>
            </a:r>
            <a:r>
              <a:rPr lang="zh-TW" altLang="en-US" dirty="0"/>
              <a:t> </a:t>
            </a:r>
            <a:r>
              <a:rPr lang="en-US" altLang="zh-TW" dirty="0"/>
              <a:t>am</a:t>
            </a:r>
            <a:r>
              <a:rPr lang="zh-TW" altLang="en-US" dirty="0"/>
              <a:t> </a:t>
            </a:r>
            <a:r>
              <a:rPr lang="en-US" altLang="zh-TW" dirty="0"/>
              <a:t>going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illustrate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idea</a:t>
            </a:r>
            <a:r>
              <a:rPr lang="zh-TW" altLang="en-US" dirty="0"/>
              <a:t> </a:t>
            </a:r>
            <a:r>
              <a:rPr lang="en-US" altLang="zh-TW" dirty="0"/>
              <a:t>using</a:t>
            </a:r>
            <a:r>
              <a:rPr lang="zh-TW" altLang="en-US" dirty="0"/>
              <a:t> </a:t>
            </a:r>
            <a:r>
              <a:rPr lang="en-US" altLang="zh-TW" dirty="0"/>
              <a:t>this</a:t>
            </a:r>
            <a:r>
              <a:rPr lang="zh-TW" altLang="en-US" dirty="0"/>
              <a:t> </a:t>
            </a:r>
            <a:r>
              <a:rPr lang="en-US" altLang="zh-TW" dirty="0"/>
              <a:t>SHRG</a:t>
            </a:r>
            <a:r>
              <a:rPr lang="zh-TW" altLang="en-US" dirty="0"/>
              <a:t> </a:t>
            </a:r>
            <a:r>
              <a:rPr lang="en-US" altLang="zh-TW" dirty="0"/>
              <a:t>production</a:t>
            </a:r>
            <a:r>
              <a:rPr lang="zh-TW" altLang="en-US" dirty="0"/>
              <a:t> </a:t>
            </a:r>
            <a:r>
              <a:rPr lang="en-US" altLang="zh-TW" dirty="0"/>
              <a:t>from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previous</a:t>
            </a:r>
            <a:r>
              <a:rPr lang="zh-TW" altLang="en-US" dirty="0"/>
              <a:t> </a:t>
            </a:r>
            <a:r>
              <a:rPr lang="en-US" altLang="zh-TW" dirty="0"/>
              <a:t>slides.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594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  <a:p>
            <a:endParaRPr lang="en-HK" dirty="0"/>
          </a:p>
          <a:p>
            <a:r>
              <a:rPr lang="en-US" altLang="zh-TW" dirty="0"/>
              <a:t>First,</a:t>
            </a:r>
            <a:r>
              <a:rPr lang="zh-TW" altLang="en-US" dirty="0"/>
              <a:t> </a:t>
            </a:r>
            <a:r>
              <a:rPr lang="en-US" altLang="zh-TW" dirty="0"/>
              <a:t>we</a:t>
            </a:r>
            <a:r>
              <a:rPr lang="zh-TW" altLang="en-US" dirty="0"/>
              <a:t> </a:t>
            </a:r>
            <a:r>
              <a:rPr lang="en-US" altLang="zh-TW" dirty="0"/>
              <a:t>may</a:t>
            </a:r>
            <a:r>
              <a:rPr lang="zh-TW" altLang="en-US" dirty="0"/>
              <a:t> </a:t>
            </a:r>
            <a:r>
              <a:rPr lang="en-US" altLang="zh-TW" dirty="0"/>
              <a:t>type</a:t>
            </a:r>
            <a:r>
              <a:rPr lang="zh-TW" altLang="en-US" dirty="0"/>
              <a:t> </a:t>
            </a:r>
            <a:r>
              <a:rPr lang="en-HK" dirty="0"/>
              <a:t>a node by the major sense tag of the corresponding DMRS predicate.</a:t>
            </a:r>
          </a:p>
          <a:p>
            <a:endParaRPr lang="en-HK" dirty="0"/>
          </a:p>
          <a:p>
            <a:r>
              <a:rPr lang="en-US" altLang="zh-TW" dirty="0"/>
              <a:t>[Click]</a:t>
            </a:r>
          </a:p>
          <a:p>
            <a:endParaRPr lang="en-US" dirty="0"/>
          </a:p>
          <a:p>
            <a:r>
              <a:rPr lang="en-US" altLang="zh-TW" dirty="0"/>
              <a:t>For</a:t>
            </a:r>
            <a:r>
              <a:rPr lang="zh-TW" altLang="en-US" dirty="0"/>
              <a:t> </a:t>
            </a:r>
            <a:r>
              <a:rPr lang="en-US" altLang="zh-TW" dirty="0"/>
              <a:t>example,</a:t>
            </a:r>
            <a:r>
              <a:rPr lang="zh-TW" altLang="en-US" dirty="0"/>
              <a:t> </a:t>
            </a:r>
            <a:r>
              <a:rPr lang="en-US" altLang="zh-TW" dirty="0"/>
              <a:t>both</a:t>
            </a:r>
            <a:r>
              <a:rPr lang="zh-TW" altLang="en-US" dirty="0"/>
              <a:t> </a:t>
            </a:r>
            <a:r>
              <a:rPr lang="en-US" altLang="zh-TW" dirty="0"/>
              <a:t>DMRS</a:t>
            </a:r>
            <a:r>
              <a:rPr lang="zh-TW" altLang="en-US" dirty="0"/>
              <a:t> </a:t>
            </a:r>
            <a:r>
              <a:rPr lang="en-US" altLang="zh-TW" dirty="0"/>
              <a:t>nodes</a:t>
            </a:r>
            <a:r>
              <a:rPr lang="zh-TW" altLang="en-US" dirty="0"/>
              <a:t> </a:t>
            </a:r>
            <a:r>
              <a:rPr lang="en-US" altLang="zh-TW" dirty="0"/>
              <a:t>involved</a:t>
            </a:r>
            <a:r>
              <a:rPr lang="zh-TW" altLang="en-US" dirty="0"/>
              <a:t> </a:t>
            </a:r>
            <a:r>
              <a:rPr lang="en-US" altLang="zh-TW" dirty="0"/>
              <a:t>here</a:t>
            </a:r>
            <a:r>
              <a:rPr lang="zh-TW" altLang="en-US" dirty="0"/>
              <a:t> </a:t>
            </a:r>
            <a:r>
              <a:rPr lang="en-US" altLang="zh-TW" dirty="0"/>
              <a:t>are</a:t>
            </a:r>
            <a:r>
              <a:rPr lang="zh-TW" altLang="en-US" dirty="0"/>
              <a:t> </a:t>
            </a:r>
            <a:r>
              <a:rPr lang="en-US" altLang="zh-TW" dirty="0"/>
              <a:t>of</a:t>
            </a:r>
            <a:r>
              <a:rPr lang="zh-TW" altLang="en-US" dirty="0"/>
              <a:t> </a:t>
            </a:r>
            <a:r>
              <a:rPr lang="en-US" altLang="zh-TW" dirty="0"/>
              <a:t>type</a:t>
            </a:r>
            <a:r>
              <a:rPr lang="zh-TW" altLang="en-US" dirty="0"/>
              <a:t> </a:t>
            </a:r>
            <a:r>
              <a:rPr lang="en-US" altLang="zh-TW" dirty="0"/>
              <a:t>v.</a:t>
            </a:r>
          </a:p>
          <a:p>
            <a:endParaRPr lang="en-US" dirty="0"/>
          </a:p>
          <a:p>
            <a:r>
              <a:rPr lang="en-US" dirty="0"/>
              <a:t>This refines SHRG productions with addtional information.</a:t>
            </a:r>
            <a:endParaRPr lang="en-HK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681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semantic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parsing,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semantic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structures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graph-based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H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meaning representation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</a:t>
            </a: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End-to-end neural methods have recently played a large part in data-driven semantic parsing.</a:t>
            </a: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Contrasted to the neural methods are the rule-based methods, where formal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grammars are adopted.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1231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dirty="0"/>
              <a:t>We further annotate each syntactic construction with</a:t>
            </a:r>
          </a:p>
          <a:p>
            <a:r>
              <a:rPr lang="en-HK" dirty="0"/>
              <a:t>that of their immediate parent and the syntactic category of the phrase</a:t>
            </a:r>
            <a:r>
              <a:rPr lang="en-US" altLang="zh-TW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[Click]</a:t>
            </a:r>
            <a:endParaRPr lang="en-US" dirty="0"/>
          </a:p>
          <a:p>
            <a:r>
              <a:rPr lang="en-HK" dirty="0"/>
              <a:t>This adds extra contextual information to the constituents for estimation of the probability model.</a:t>
            </a:r>
          </a:p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967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two words are then composed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29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Both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predicate</a:t>
            </a:r>
            <a:r>
              <a:rPr lang="zh-TW" altLang="en-US" dirty="0"/>
              <a:t> </a:t>
            </a:r>
            <a:r>
              <a:rPr lang="en-US" altLang="zh-TW" dirty="0"/>
              <a:t>want</a:t>
            </a:r>
            <a:r>
              <a:rPr lang="zh-TW" altLang="en-US" dirty="0"/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/>
              <a:t>go</a:t>
            </a:r>
            <a:r>
              <a:rPr lang="zh-TW" altLang="en-US" dirty="0"/>
              <a:t> </a:t>
            </a:r>
            <a:r>
              <a:rPr lang="en-US" altLang="zh-TW" dirty="0"/>
              <a:t>select</a:t>
            </a:r>
            <a:r>
              <a:rPr lang="zh-TW" altLang="en-US" dirty="0"/>
              <a:t> </a:t>
            </a:r>
            <a:r>
              <a:rPr lang="en-US" altLang="zh-TW" dirty="0"/>
              <a:t>boy</a:t>
            </a:r>
            <a:r>
              <a:rPr lang="zh-TW" altLang="en-US" dirty="0"/>
              <a:t> </a:t>
            </a:r>
            <a:r>
              <a:rPr lang="en-US" altLang="zh-TW" dirty="0"/>
              <a:t>as</a:t>
            </a:r>
            <a:r>
              <a:rPr lang="zh-TW" altLang="en-US" dirty="0"/>
              <a:t> </a:t>
            </a:r>
            <a:r>
              <a:rPr lang="en-US" altLang="zh-TW" dirty="0"/>
              <a:t>their</a:t>
            </a:r>
            <a:r>
              <a:rPr lang="zh-TW" altLang="en-US" dirty="0"/>
              <a:t> </a:t>
            </a:r>
            <a:r>
              <a:rPr lang="en-US" altLang="zh-TW" dirty="0"/>
              <a:t>argument</a:t>
            </a:r>
            <a:r>
              <a:rPr lang="zh-TW" altLang="en-US" dirty="0"/>
              <a:t> </a:t>
            </a:r>
            <a:r>
              <a:rPr lang="en-US" altLang="zh-TW" dirty="0"/>
              <a:t>1.</a:t>
            </a:r>
          </a:p>
          <a:p>
            <a:endParaRPr lang="en-US" altLang="zh-TW" dirty="0"/>
          </a:p>
          <a:p>
            <a:r>
              <a:rPr lang="en-US" altLang="zh-TW" dirty="0"/>
              <a:t>[Click]</a:t>
            </a:r>
          </a:p>
          <a:p>
            <a:endParaRPr lang="en-US" altLang="zh-TW" dirty="0"/>
          </a:p>
          <a:p>
            <a:r>
              <a:rPr lang="en-US" altLang="zh-TW" dirty="0"/>
              <a:t>If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variable</a:t>
            </a:r>
            <a:r>
              <a:rPr lang="zh-TW" altLang="en-US" dirty="0"/>
              <a:t> </a:t>
            </a:r>
            <a:r>
              <a:rPr lang="en-US" altLang="zh-TW" dirty="0"/>
              <a:t>x3</a:t>
            </a:r>
            <a:r>
              <a:rPr lang="zh-TW" altLang="en-US" dirty="0"/>
              <a:t> </a:t>
            </a:r>
            <a:r>
              <a:rPr lang="en-US" altLang="zh-TW" dirty="0"/>
              <a:t>introduced</a:t>
            </a:r>
            <a:r>
              <a:rPr lang="zh-TW" altLang="en-US" dirty="0"/>
              <a:t> </a:t>
            </a:r>
            <a:r>
              <a:rPr lang="en-US" altLang="zh-TW" dirty="0"/>
              <a:t>by</a:t>
            </a:r>
            <a:r>
              <a:rPr lang="zh-TW" altLang="en-US" dirty="0"/>
              <a:t> </a:t>
            </a:r>
            <a:r>
              <a:rPr lang="en-US" altLang="zh-TW" dirty="0"/>
              <a:t>boy</a:t>
            </a:r>
            <a:r>
              <a:rPr lang="zh-TW" altLang="en-US" dirty="0"/>
              <a:t> </a:t>
            </a:r>
            <a:r>
              <a:rPr lang="en-US" altLang="zh-TW" dirty="0"/>
              <a:t>is</a:t>
            </a:r>
            <a:r>
              <a:rPr lang="zh-TW" altLang="en-US" dirty="0"/>
              <a:t> </a:t>
            </a:r>
            <a:r>
              <a:rPr lang="en-US" altLang="zh-TW" dirty="0"/>
              <a:t>not</a:t>
            </a:r>
            <a:r>
              <a:rPr lang="zh-TW" altLang="en-US" dirty="0"/>
              <a:t> </a:t>
            </a:r>
            <a:r>
              <a:rPr lang="en-US" altLang="zh-TW" dirty="0"/>
              <a:t>accessible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outside,</a:t>
            </a:r>
            <a:r>
              <a:rPr lang="zh-TW" altLang="en-US" dirty="0"/>
              <a:t> </a:t>
            </a:r>
            <a:r>
              <a:rPr lang="en-US" altLang="zh-TW" dirty="0"/>
              <a:t>semantic</a:t>
            </a:r>
            <a:r>
              <a:rPr lang="zh-TW" altLang="en-US" dirty="0"/>
              <a:t> </a:t>
            </a:r>
            <a:r>
              <a:rPr lang="en-US" altLang="zh-TW" dirty="0"/>
              <a:t>composition</a:t>
            </a:r>
            <a:r>
              <a:rPr lang="zh-TW" altLang="en-US" dirty="0"/>
              <a:t> </a:t>
            </a:r>
            <a:r>
              <a:rPr lang="en-US" altLang="zh-TW" dirty="0"/>
              <a:t>cannot</a:t>
            </a:r>
            <a:r>
              <a:rPr lang="zh-TW" altLang="en-US" dirty="0"/>
              <a:t> </a:t>
            </a:r>
            <a:r>
              <a:rPr lang="en-US" altLang="zh-TW" dirty="0"/>
              <a:t>occur.</a:t>
            </a:r>
            <a:endParaRPr lang="en-US" dirty="0"/>
          </a:p>
          <a:p>
            <a:endParaRPr lang="en-HK" dirty="0"/>
          </a:p>
          <a:p>
            <a:r>
              <a:rPr lang="en-HK" dirty="0"/>
              <a:t>[Click]</a:t>
            </a:r>
          </a:p>
          <a:p>
            <a:endParaRPr lang="en-HK" dirty="0"/>
          </a:p>
          <a:p>
            <a:r>
              <a:rPr lang="en-US" altLang="zh-TW" dirty="0"/>
              <a:t>Therefore,</a:t>
            </a:r>
            <a:r>
              <a:rPr lang="zh-TW" altLang="en-US" dirty="0"/>
              <a:t> </a:t>
            </a:r>
            <a:r>
              <a:rPr lang="en-US" altLang="zh-TW" sz="1200">
                <a:solidFill>
                  <a:srgbClr val="000000"/>
                </a:solidFill>
                <a:latin typeface="Lato Light" panose="020F0302020204030203" pitchFamily="34" charset="77"/>
                <a:cs typeface="Beirut" pitchFamily="2" charset="-78"/>
              </a:rPr>
              <a:t>When</a:t>
            </a:r>
            <a:r>
              <a:rPr lang="zh-TW" altLang="en-US" sz="1200">
                <a:solidFill>
                  <a:srgbClr val="000000"/>
                </a:solidFill>
                <a:latin typeface="Lato Light" panose="020F0302020204030203" pitchFamily="34" charset="77"/>
                <a:cs typeface="Beirut" pitchFamily="2" charset="-78"/>
              </a:rPr>
              <a:t> </a:t>
            </a:r>
            <a:r>
              <a:rPr lang="en-US" altLang="zh-TW" sz="1200">
                <a:solidFill>
                  <a:srgbClr val="000000"/>
                </a:solidFill>
                <a:latin typeface="Lato Light" panose="020F0302020204030203" pitchFamily="34" charset="77"/>
                <a:cs typeface="Beirut" pitchFamily="2" charset="-78"/>
              </a:rPr>
              <a:t>parsing</a:t>
            </a:r>
            <a:r>
              <a:rPr lang="zh-TW" altLang="en-US" sz="1200">
                <a:solidFill>
                  <a:srgbClr val="000000"/>
                </a:solidFill>
                <a:latin typeface="Lato Light" panose="020F0302020204030203" pitchFamily="34" charset="77"/>
                <a:cs typeface="Beirut" pitchFamily="2" charset="-78"/>
              </a:rPr>
              <a:t> </a:t>
            </a:r>
            <a:r>
              <a:rPr lang="en-US" altLang="zh-TW" sz="1200">
                <a:solidFill>
                  <a:srgbClr val="000000"/>
                </a:solidFill>
                <a:latin typeface="Lato Light" panose="020F0302020204030203" pitchFamily="34" charset="77"/>
                <a:cs typeface="Beirut" pitchFamily="2" charset="-78"/>
              </a:rPr>
              <a:t>a</a:t>
            </a:r>
            <a:r>
              <a:rPr lang="zh-TW" altLang="en-US" sz="1200">
                <a:solidFill>
                  <a:srgbClr val="000000"/>
                </a:solidFill>
                <a:latin typeface="Lato Light" panose="020F0302020204030203" pitchFamily="34" charset="77"/>
                <a:cs typeface="Beirut" pitchFamily="2" charset="-78"/>
              </a:rPr>
              <a:t> </a:t>
            </a:r>
            <a:r>
              <a:rPr lang="en-US" altLang="zh-TW" sz="1200">
                <a:solidFill>
                  <a:srgbClr val="000000"/>
                </a:solidFill>
                <a:latin typeface="Lato Light" panose="020F0302020204030203" pitchFamily="34" charset="77"/>
                <a:cs typeface="Beirut" pitchFamily="2" charset="-78"/>
              </a:rPr>
              <a:t>DMRS,</a:t>
            </a:r>
            <a:r>
              <a:rPr lang="zh-TW" altLang="en-US" sz="1200">
                <a:solidFill>
                  <a:srgbClr val="000000"/>
                </a:solidFill>
                <a:latin typeface="Lato Light" panose="020F0302020204030203" pitchFamily="34" charset="77"/>
                <a:cs typeface="Beirut" pitchFamily="2" charset="-78"/>
              </a:rPr>
              <a:t> </a:t>
            </a:r>
            <a:r>
              <a:rPr lang="en-US" altLang="zh-TW" sz="1200">
                <a:solidFill>
                  <a:srgbClr val="000000"/>
                </a:solidFill>
                <a:latin typeface="Lato Light" panose="020F0302020204030203" pitchFamily="34" charset="77"/>
                <a:cs typeface="Beirut" pitchFamily="2" charset="-78"/>
              </a:rPr>
              <a:t>we</a:t>
            </a:r>
            <a:r>
              <a:rPr lang="zh-TW" altLang="en-US" sz="1200">
                <a:solidFill>
                  <a:srgbClr val="000000"/>
                </a:solidFill>
                <a:latin typeface="Lato Light" panose="020F0302020204030203" pitchFamily="34" charset="77"/>
                <a:cs typeface="Beirut" pitchFamily="2" charset="-78"/>
              </a:rPr>
              <a:t> </a:t>
            </a:r>
            <a:r>
              <a:rPr lang="en-HK" altLang="zh-TW" sz="1200">
                <a:solidFill>
                  <a:srgbClr val="000000"/>
                </a:solidFill>
                <a:latin typeface="Lato Light" panose="020F0302020204030203" pitchFamily="34" charset="77"/>
                <a:cs typeface="Beirut" pitchFamily="2" charset="-78"/>
              </a:rPr>
              <a:t>should ensure that </a:t>
            </a:r>
            <a:r>
              <a:rPr lang="en-US" altLang="zh-TW" sz="1200">
                <a:solidFill>
                  <a:srgbClr val="000000"/>
                </a:solidFill>
                <a:latin typeface="Lato Light" panose="020F0302020204030203" pitchFamily="34" charset="77"/>
                <a:cs typeface="Beirut" pitchFamily="2" charset="-78"/>
              </a:rPr>
              <a:t>the</a:t>
            </a:r>
            <a:r>
              <a:rPr lang="zh-TW" altLang="en-US" sz="1200">
                <a:solidFill>
                  <a:srgbClr val="000000"/>
                </a:solidFill>
                <a:latin typeface="Lato Light" panose="020F0302020204030203" pitchFamily="34" charset="77"/>
                <a:cs typeface="Beirut" pitchFamily="2" charset="-78"/>
              </a:rPr>
              <a:t> </a:t>
            </a:r>
            <a:r>
              <a:rPr lang="en-HK" altLang="zh-TW" sz="1200">
                <a:solidFill>
                  <a:srgbClr val="000000"/>
                </a:solidFill>
                <a:latin typeface="Lato Light" panose="020F0302020204030203" pitchFamily="34" charset="77"/>
                <a:cs typeface="Beirut" pitchFamily="2" charset="-78"/>
              </a:rPr>
              <a:t>variables </a:t>
            </a:r>
            <a:r>
              <a:rPr lang="en-US" altLang="zh-TW" sz="1200">
                <a:solidFill>
                  <a:srgbClr val="000000"/>
                </a:solidFill>
                <a:latin typeface="Lato Light" panose="020F0302020204030203" pitchFamily="34" charset="77"/>
                <a:cs typeface="Beirut" pitchFamily="2" charset="-78"/>
              </a:rPr>
              <a:t>involved</a:t>
            </a:r>
            <a:r>
              <a:rPr lang="zh-TW" altLang="en-US" sz="1200">
                <a:solidFill>
                  <a:srgbClr val="000000"/>
                </a:solidFill>
                <a:latin typeface="Lato Light" panose="020F0302020204030203" pitchFamily="34" charset="77"/>
                <a:cs typeface="Beirut" pitchFamily="2" charset="-78"/>
              </a:rPr>
              <a:t> </a:t>
            </a:r>
            <a:r>
              <a:rPr lang="en-US" altLang="zh-TW" sz="1200">
                <a:solidFill>
                  <a:srgbClr val="000000"/>
                </a:solidFill>
                <a:latin typeface="Lato Light" panose="020F0302020204030203" pitchFamily="34" charset="77"/>
                <a:cs typeface="Beirut" pitchFamily="2" charset="-78"/>
              </a:rPr>
              <a:t>in</a:t>
            </a:r>
            <a:r>
              <a:rPr lang="zh-TW" altLang="en-US" sz="1200">
                <a:solidFill>
                  <a:srgbClr val="000000"/>
                </a:solidFill>
                <a:latin typeface="Lato Light" panose="020F0302020204030203" pitchFamily="34" charset="77"/>
                <a:cs typeface="Beirut" pitchFamily="2" charset="-78"/>
              </a:rPr>
              <a:t> </a:t>
            </a:r>
            <a:r>
              <a:rPr lang="en-HK" altLang="zh-TW" sz="1200">
                <a:solidFill>
                  <a:srgbClr val="000000"/>
                </a:solidFill>
                <a:latin typeface="Lato Light" panose="020F0302020204030203" pitchFamily="34" charset="77"/>
                <a:cs typeface="Beirut" pitchFamily="2" charset="-78"/>
              </a:rPr>
              <a:t>subse</a:t>
            </a:r>
            <a:r>
              <a:rPr lang="en-US" altLang="zh-TW" sz="1200">
                <a:solidFill>
                  <a:srgbClr val="000000"/>
                </a:solidFill>
                <a:latin typeface="Lato Light" panose="020F0302020204030203" pitchFamily="34" charset="77"/>
                <a:cs typeface="Beirut" pitchFamily="2" charset="-78"/>
              </a:rPr>
              <a:t>q</a:t>
            </a:r>
            <a:r>
              <a:rPr lang="en-HK" altLang="zh-TW" sz="1200">
                <a:solidFill>
                  <a:srgbClr val="000000"/>
                </a:solidFill>
                <a:latin typeface="Lato Light" panose="020F0302020204030203" pitchFamily="34" charset="77"/>
                <a:cs typeface="Beirut" pitchFamily="2" charset="-78"/>
              </a:rPr>
              <a:t>uent compositions</a:t>
            </a:r>
            <a:r>
              <a:rPr lang="zh-TW" altLang="en-US" sz="1200">
                <a:solidFill>
                  <a:srgbClr val="000000"/>
                </a:solidFill>
                <a:latin typeface="Lato Light" panose="020F0302020204030203" pitchFamily="34" charset="77"/>
                <a:cs typeface="Beirut" pitchFamily="2" charset="-78"/>
              </a:rPr>
              <a:t> </a:t>
            </a:r>
            <a:r>
              <a:rPr lang="en-US" altLang="zh-TW" sz="1200">
                <a:solidFill>
                  <a:srgbClr val="000000"/>
                </a:solidFill>
                <a:latin typeface="Lato Light" panose="020F0302020204030203" pitchFamily="34" charset="77"/>
                <a:cs typeface="Beirut" pitchFamily="2" charset="-78"/>
              </a:rPr>
              <a:t>are</a:t>
            </a:r>
            <a:r>
              <a:rPr lang="zh-TW" altLang="en-US" sz="1200">
                <a:solidFill>
                  <a:srgbClr val="000000"/>
                </a:solidFill>
                <a:latin typeface="Lato Light" panose="020F0302020204030203" pitchFamily="34" charset="77"/>
                <a:cs typeface="Beirut" pitchFamily="2" charset="-78"/>
              </a:rPr>
              <a:t> </a:t>
            </a:r>
            <a:r>
              <a:rPr lang="en-HK" altLang="zh-TW" sz="1200">
                <a:solidFill>
                  <a:srgbClr val="000000"/>
                </a:solidFill>
                <a:latin typeface="Lato Light" panose="020F0302020204030203" pitchFamily="34" charset="77"/>
                <a:cs typeface="Beirut" pitchFamily="2" charset="-78"/>
              </a:rPr>
              <a:t>accessible</a:t>
            </a:r>
            <a:r>
              <a:rPr lang="zh-TW" altLang="en-US" sz="1200">
                <a:solidFill>
                  <a:srgbClr val="000000"/>
                </a:solidFill>
                <a:latin typeface="Lato Light" panose="020F0302020204030203" pitchFamily="34" charset="77"/>
                <a:cs typeface="Beirut" pitchFamily="2" charset="-78"/>
              </a:rPr>
              <a:t> </a:t>
            </a:r>
            <a:r>
              <a:rPr lang="en-US" altLang="zh-TW" sz="1200">
                <a:solidFill>
                  <a:srgbClr val="000000"/>
                </a:solidFill>
                <a:latin typeface="Lato Light" panose="020F0302020204030203" pitchFamily="34" charset="77"/>
                <a:cs typeface="Beirut" pitchFamily="2" charset="-78"/>
              </a:rPr>
              <a:t>after</a:t>
            </a:r>
            <a:r>
              <a:rPr lang="zh-TW" altLang="en-US" sz="1200">
                <a:solidFill>
                  <a:srgbClr val="000000"/>
                </a:solidFill>
                <a:latin typeface="Lato Light" panose="020F0302020204030203" pitchFamily="34" charset="77"/>
                <a:cs typeface="Beirut" pitchFamily="2" charset="-78"/>
              </a:rPr>
              <a:t> </a:t>
            </a:r>
            <a:r>
              <a:rPr lang="en-US" altLang="zh-TW" sz="1200">
                <a:solidFill>
                  <a:srgbClr val="000000"/>
                </a:solidFill>
                <a:latin typeface="Lato Light" panose="020F0302020204030203" pitchFamily="34" charset="77"/>
                <a:cs typeface="Beirut" pitchFamily="2" charset="-78"/>
              </a:rPr>
              <a:t>each</a:t>
            </a:r>
            <a:r>
              <a:rPr lang="zh-TW" altLang="en-US" sz="1200">
                <a:solidFill>
                  <a:srgbClr val="000000"/>
                </a:solidFill>
                <a:latin typeface="Lato Light" panose="020F0302020204030203" pitchFamily="34" charset="77"/>
                <a:cs typeface="Beirut" pitchFamily="2" charset="-78"/>
              </a:rPr>
              <a:t> </a:t>
            </a:r>
            <a:r>
              <a:rPr lang="en-US" altLang="zh-TW" sz="1200">
                <a:solidFill>
                  <a:srgbClr val="000000"/>
                </a:solidFill>
                <a:latin typeface="Lato Light" panose="020F0302020204030203" pitchFamily="34" charset="77"/>
                <a:cs typeface="Beirut" pitchFamily="2" charset="-78"/>
              </a:rPr>
              <a:t>composition.</a:t>
            </a:r>
            <a:endParaRPr lang="en-HK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4287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let us look at two extensions for better generalization.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endParaRPr lang="en-US" dirty="0"/>
          </a:p>
          <a:p>
            <a:r>
              <a:rPr lang="en-HK" dirty="0"/>
              <a:t>First, consider production H1. The fact that the hyperedge _boy_n_1</a:t>
            </a:r>
          </a:p>
          <a:p>
            <a:r>
              <a:rPr lang="en-HK" dirty="0"/>
              <a:t>connects to an external node is not significant to the ‘some boy’ construction.</a:t>
            </a:r>
          </a:p>
          <a:p>
            <a:endParaRPr lang="en-H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dirty="0"/>
              <a:t>Therefore, we propose that when recognizing an HRG production 𝐴 → 𝑅 on a hypergraph,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dirty="0"/>
              <a:t>the external nodes of 𝑅 should not be distinguished from the non-external nodes.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7865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  <a:p>
            <a:r>
              <a:rPr lang="en-HK" dirty="0"/>
              <a:t>This effectively creates more SHRG productions that share the same probabilities</a:t>
            </a:r>
          </a:p>
          <a:p>
            <a:r>
              <a:rPr lang="en-HK" dirty="0"/>
              <a:t>if their R.H.S. hypergraphs (minus external nodes) are identical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9834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dirty="0"/>
              <a:t>We further suggest that the PSHRG models are estimated based on delexicalized productions.</a:t>
            </a:r>
          </a:p>
          <a:p>
            <a:endParaRPr lang="en-HK" dirty="0"/>
          </a:p>
          <a:p>
            <a:r>
              <a:rPr lang="en-HK" dirty="0"/>
              <a:t>This trades lexical preciseness for better coverage and provides a solution to out of vocabulary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8124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evaluate our models on two tasks.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endParaRPr lang="en-US" dirty="0"/>
          </a:p>
          <a:p>
            <a:r>
              <a:rPr lang="en-US" dirty="0"/>
              <a:t>The main experiment is on derivation tree reconstruction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endParaRPr lang="en-US" dirty="0"/>
          </a:p>
          <a:p>
            <a:r>
              <a:rPr lang="en-US" dirty="0"/>
              <a:t>And the secondary experiment is on surface realization, which can be obtained by realizing the terminals of the derivation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14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evaluate our models on two tasks.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endParaRPr lang="en-US" dirty="0"/>
          </a:p>
          <a:p>
            <a:r>
              <a:rPr lang="en-US" dirty="0"/>
              <a:t>The main experiment is on derivation tree reconstruction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endParaRPr lang="en-US" dirty="0"/>
          </a:p>
          <a:p>
            <a:r>
              <a:rPr lang="en-US" dirty="0"/>
              <a:t>And the secondary experiment is on surface realization, which can be obtained by realizing the terminals of the derivation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181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We</a:t>
            </a:r>
            <a:r>
              <a:rPr lang="zh-TW" altLang="en-US" dirty="0"/>
              <a:t> </a:t>
            </a:r>
            <a:r>
              <a:rPr lang="en-US" altLang="zh-TW" dirty="0"/>
              <a:t>experiment</a:t>
            </a:r>
            <a:r>
              <a:rPr lang="zh-TW" altLang="en-US" dirty="0"/>
              <a:t> </a:t>
            </a:r>
            <a:r>
              <a:rPr lang="en-US" altLang="zh-TW" dirty="0"/>
              <a:t>on</a:t>
            </a:r>
            <a:r>
              <a:rPr lang="zh-TW" altLang="en-US" dirty="0"/>
              <a:t> </a:t>
            </a:r>
            <a:r>
              <a:rPr lang="en-US" altLang="zh-TW" dirty="0"/>
              <a:t>two</a:t>
            </a:r>
            <a:r>
              <a:rPr lang="zh-TW" altLang="en-US" dirty="0"/>
              <a:t> </a:t>
            </a:r>
            <a:r>
              <a:rPr lang="en-US" altLang="zh-TW" dirty="0"/>
              <a:t>data</a:t>
            </a:r>
            <a:r>
              <a:rPr lang="zh-TW" altLang="en-US" dirty="0"/>
              <a:t> </a:t>
            </a:r>
            <a:r>
              <a:rPr lang="en-US" altLang="zh-TW" dirty="0"/>
              <a:t>sets,</a:t>
            </a:r>
            <a:r>
              <a:rPr lang="zh-TW" altLang="en-US" dirty="0"/>
              <a:t> </a:t>
            </a:r>
            <a:r>
              <a:rPr lang="en-US" altLang="zh-TW" sz="1200" dirty="0"/>
              <a:t>t</a:t>
            </a:r>
            <a:r>
              <a:rPr lang="en-US" sz="1200" dirty="0"/>
              <a:t>he Ninth Growth of the Redwoods Treebank</a:t>
            </a:r>
          </a:p>
          <a:p>
            <a:r>
              <a:rPr lang="en-US" altLang="zh-TW" sz="1200" dirty="0"/>
              <a:t>and</a:t>
            </a:r>
            <a:r>
              <a:rPr lang="zh-TW" altLang="en-US" sz="1200" dirty="0"/>
              <a:t> </a:t>
            </a:r>
            <a:r>
              <a:rPr lang="en-US" altLang="zh-TW" sz="1200" dirty="0"/>
              <a:t>the</a:t>
            </a:r>
            <a:r>
              <a:rPr lang="zh-TW" altLang="en-US" sz="1200" dirty="0"/>
              <a:t> </a:t>
            </a:r>
            <a:r>
              <a:rPr lang="en-US" altLang="zh-TW" sz="1200" dirty="0"/>
              <a:t>gigaword</a:t>
            </a:r>
            <a:r>
              <a:rPr lang="zh-TW" altLang="en-US" sz="1200" dirty="0"/>
              <a:t> </a:t>
            </a:r>
            <a:r>
              <a:rPr lang="en-US" altLang="zh-TW" sz="1200" dirty="0"/>
              <a:t>corpus.</a:t>
            </a:r>
            <a:endParaRPr lang="en-HK" dirty="0"/>
          </a:p>
          <a:p>
            <a:endParaRPr lang="en-HK" dirty="0"/>
          </a:p>
          <a:p>
            <a:r>
              <a:rPr lang="en-HK" dirty="0"/>
              <a:t>The Redwoods Treebank contains English sentences from a range of domains</a:t>
            </a:r>
          </a:p>
          <a:p>
            <a:r>
              <a:rPr lang="en-HK" dirty="0"/>
              <a:t>including Wall Street Journal (WSJ) and the Brown corpus, each paired with the analyses of the ERG.</a:t>
            </a:r>
          </a:p>
          <a:p>
            <a:endParaRPr lang="en-HK" dirty="0"/>
          </a:p>
          <a:p>
            <a:r>
              <a:rPr lang="en-HK" dirty="0"/>
              <a:t>To assess the scalability of our models, we further sampled</a:t>
            </a:r>
          </a:p>
          <a:p>
            <a:r>
              <a:rPr lang="en-HK" dirty="0"/>
              <a:t>seventy thousand sentences from the </a:t>
            </a:r>
            <a:r>
              <a:rPr lang="en-HK" dirty="0" err="1"/>
              <a:t>Gigaword</a:t>
            </a:r>
            <a:r>
              <a:rPr lang="en-HK" dirty="0"/>
              <a:t> corpus for model training.</a:t>
            </a:r>
          </a:p>
          <a:p>
            <a:endParaRPr lang="en-HK" dirty="0"/>
          </a:p>
          <a:p>
            <a:r>
              <a:rPr lang="en-HK" dirty="0"/>
              <a:t>Extra training instances are obtained by parsing sentences with the ACE,</a:t>
            </a:r>
          </a:p>
          <a:p>
            <a:r>
              <a:rPr lang="en-HK" dirty="0"/>
              <a:t>an ERG parser, and choosing the best ERG analysis for each sentence.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578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dirty="0"/>
              <a:t>We devise a modified version of the </a:t>
            </a:r>
            <a:r>
              <a:rPr lang="en-HK" dirty="0" err="1"/>
              <a:t>ParsEval</a:t>
            </a:r>
            <a:r>
              <a:rPr lang="en-HK" dirty="0"/>
              <a:t> measure, </a:t>
            </a:r>
            <a:r>
              <a:rPr lang="en-HK" dirty="0" err="1"/>
              <a:t>ParsEval</a:t>
            </a:r>
            <a:r>
              <a:rPr lang="en-HK" dirty="0"/>
              <a:t>-Graph,</a:t>
            </a:r>
          </a:p>
          <a:p>
            <a:r>
              <a:rPr lang="en-HK" dirty="0"/>
              <a:t>to assess the quality of the generated trees</a:t>
            </a:r>
          </a:p>
          <a:p>
            <a:r>
              <a:rPr lang="en-HK" dirty="0"/>
              <a:t>because the constituents of the trees are not aligned to a surface string but </a:t>
            </a:r>
            <a:r>
              <a:rPr lang="en-US" altLang="zh-TW" dirty="0"/>
              <a:t>to</a:t>
            </a:r>
            <a:r>
              <a:rPr lang="en-HK" dirty="0"/>
              <a:t> the input semantics.</a:t>
            </a:r>
          </a:p>
          <a:p>
            <a:endParaRPr lang="en-HK" dirty="0"/>
          </a:p>
          <a:p>
            <a:r>
              <a:rPr lang="en-HK" dirty="0"/>
              <a:t>All ParsEval</a:t>
            </a:r>
            <a:r>
              <a:rPr lang="en-US" altLang="zh-TW" dirty="0"/>
              <a:t>-Graph</a:t>
            </a:r>
            <a:r>
              <a:rPr lang="en-HK" dirty="0"/>
              <a:t> scores are evaluated on the </a:t>
            </a:r>
            <a:r>
              <a:rPr lang="en-HK" dirty="0" err="1"/>
              <a:t>parsable</a:t>
            </a:r>
            <a:r>
              <a:rPr lang="en-HK" dirty="0"/>
              <a:t> instances of the respective models.</a:t>
            </a:r>
          </a:p>
          <a:p>
            <a:endParaRPr lang="en-HK" dirty="0"/>
          </a:p>
          <a:p>
            <a:r>
              <a:rPr lang="en-HK" dirty="0"/>
              <a:t>We develop a baseline model SHRG–PCFG for benchmarking,</a:t>
            </a:r>
          </a:p>
          <a:p>
            <a:r>
              <a:rPr lang="en-HK" dirty="0"/>
              <a:t>which parses a DMRS with the SHRG induced.</a:t>
            </a:r>
          </a:p>
          <a:p>
            <a:r>
              <a:rPr lang="en-HK" dirty="0"/>
              <a:t>The probability of each parse is given by a PCFG model..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27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 grammars and algebras  that formalize semantic constructions were introduced</a:t>
            </a:r>
          </a:p>
          <a:p>
            <a:r>
              <a:rPr lang="en-H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bridge between linguistic assumptions and data-driven semantic parsing.</a:t>
            </a:r>
          </a:p>
          <a:p>
            <a:endParaRPr lang="en-HK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H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</a:t>
            </a:r>
          </a:p>
          <a:p>
            <a:endParaRPr lang="en-HK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H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can potentially be used across frameworks of meaning representations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H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formalize or approximate the underlying relations and patterns between texts and graphs,</a:t>
            </a:r>
          </a:p>
          <a:p>
            <a:r>
              <a:rPr lang="en-H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H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be desirable for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H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computation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</a:t>
            </a:r>
            <a:r>
              <a:rPr lang="en-H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considerations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efficiency.</a:t>
            </a:r>
            <a:endParaRPr lang="en-H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H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H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3504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dirty="0"/>
              <a:t>From the left table, we see that all PSHRG models attain F1 scores of over 80</a:t>
            </a:r>
          </a:p>
          <a:p>
            <a:r>
              <a:rPr lang="en-HK" dirty="0"/>
              <a:t>consistently across settings</a:t>
            </a:r>
          </a:p>
          <a:p>
            <a:r>
              <a:rPr lang="en-HK" dirty="0"/>
              <a:t>and outperform the baseline under the same annotation configurations.</a:t>
            </a:r>
          </a:p>
          <a:p>
            <a:endParaRPr lang="en-HK" dirty="0"/>
          </a:p>
          <a:p>
            <a:r>
              <a:rPr lang="en-HK" dirty="0"/>
              <a:t>More extensive annotation and typing the grammar respectively improve the F1 score by about 2,</a:t>
            </a:r>
          </a:p>
          <a:p>
            <a:r>
              <a:rPr lang="en-HK" dirty="0"/>
              <a:t>at the expense of coverage reduction caused by rule sparsity</a:t>
            </a:r>
          </a:p>
          <a:p>
            <a:endParaRPr lang="en-HK" dirty="0"/>
          </a:p>
          <a:p>
            <a:r>
              <a:rPr lang="en-HK" dirty="0"/>
              <a:t>From the right table, we see the coverages of the two models increase by about 5% with more data.</a:t>
            </a:r>
          </a:p>
          <a:p>
            <a:endParaRPr lang="en-HK" dirty="0"/>
          </a:p>
          <a:p>
            <a:endParaRPr lang="en-HK" dirty="0"/>
          </a:p>
          <a:p>
            <a:endParaRPr lang="en-HK" dirty="0"/>
          </a:p>
          <a:p>
            <a:r>
              <a:rPr lang="en-HK" dirty="0"/>
              <a:t>//but, the accuracy of derivations does not improve further, as frequency-based context-free probability models have low model capacities.</a:t>
            </a:r>
          </a:p>
          <a:p>
            <a:endParaRPr lang="en-HK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8751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For</a:t>
            </a:r>
            <a:r>
              <a:rPr lang="zh-TW" altLang="en-US" dirty="0"/>
              <a:t> </a:t>
            </a:r>
            <a:r>
              <a:rPr lang="en-US" altLang="zh-TW" dirty="0"/>
              <a:t>our</a:t>
            </a:r>
            <a:r>
              <a:rPr lang="zh-TW" altLang="en-US" dirty="0"/>
              <a:t> </a:t>
            </a:r>
            <a:r>
              <a:rPr lang="en-US" altLang="zh-TW" dirty="0"/>
              <a:t>second</a:t>
            </a:r>
            <a:r>
              <a:rPr lang="zh-TW" altLang="en-US" dirty="0"/>
              <a:t> </a:t>
            </a:r>
            <a:r>
              <a:rPr lang="en-US" altLang="zh-TW" dirty="0"/>
              <a:t>experiment</a:t>
            </a:r>
            <a:r>
              <a:rPr lang="zh-TW" altLang="en-US" dirty="0"/>
              <a:t> </a:t>
            </a:r>
            <a:r>
              <a:rPr lang="en-US" altLang="zh-TW" dirty="0"/>
              <a:t>on</a:t>
            </a:r>
            <a:r>
              <a:rPr lang="zh-TW" altLang="en-US" dirty="0"/>
              <a:t> </a:t>
            </a:r>
            <a:r>
              <a:rPr lang="en-US" altLang="zh-TW" dirty="0"/>
              <a:t>surface</a:t>
            </a:r>
            <a:r>
              <a:rPr lang="zh-TW" altLang="en-US" dirty="0"/>
              <a:t> </a:t>
            </a:r>
            <a:r>
              <a:rPr lang="en-US" altLang="zh-TW" dirty="0"/>
              <a:t>realization,</a:t>
            </a:r>
          </a:p>
          <a:p>
            <a:r>
              <a:rPr lang="en-US" altLang="zh-TW" dirty="0"/>
              <a:t>w</a:t>
            </a:r>
            <a:r>
              <a:rPr lang="en-HK" dirty="0"/>
              <a:t>e evaluate the generation quality with BLEU.</a:t>
            </a:r>
          </a:p>
          <a:p>
            <a:endParaRPr lang="en-H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dirty="0"/>
              <a:t>All BLEU scores are evaluated on the </a:t>
            </a:r>
            <a:r>
              <a:rPr lang="en-HK" dirty="0" err="1"/>
              <a:t>parsable</a:t>
            </a:r>
            <a:r>
              <a:rPr lang="en-HK" dirty="0"/>
              <a:t> instances of the respective models.</a:t>
            </a:r>
          </a:p>
          <a:p>
            <a:endParaRPr lang="en-HK" dirty="0"/>
          </a:p>
          <a:p>
            <a:r>
              <a:rPr lang="en-HK" dirty="0"/>
              <a:t>We compare our work with the Neural MRS and the ACE,</a:t>
            </a:r>
          </a:p>
          <a:p>
            <a:r>
              <a:rPr lang="en-HK" dirty="0"/>
              <a:t>which are a sequence-to-sequence model and a HPSG-based generator respectively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0187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Table</a:t>
            </a:r>
            <a:r>
              <a:rPr lang="zh-TW" altLang="en-US" dirty="0"/>
              <a:t> </a:t>
            </a:r>
            <a:r>
              <a:rPr lang="en-US" altLang="zh-TW" dirty="0"/>
              <a:t>3</a:t>
            </a:r>
            <a:r>
              <a:rPr lang="zh-TW" altLang="en-US" dirty="0"/>
              <a:t> </a:t>
            </a:r>
            <a:r>
              <a:rPr lang="en-US" altLang="zh-TW" dirty="0"/>
              <a:t>shows</a:t>
            </a:r>
            <a:r>
              <a:rPr lang="zh-TW" altLang="en-US" dirty="0"/>
              <a:t> </a:t>
            </a:r>
            <a:r>
              <a:rPr lang="en-US" altLang="zh-TW" dirty="0"/>
              <a:t>that</a:t>
            </a:r>
            <a:r>
              <a:rPr lang="zh-TW" altLang="en-US" dirty="0"/>
              <a:t> </a:t>
            </a:r>
            <a:r>
              <a:rPr lang="en-HK" altLang="zh-TW" dirty="0"/>
              <a:t>o</a:t>
            </a:r>
            <a:r>
              <a:rPr lang="en-US" altLang="zh-TW" dirty="0"/>
              <a:t>ur</a:t>
            </a:r>
            <a:r>
              <a:rPr lang="zh-TW" altLang="en-US" dirty="0"/>
              <a:t> </a:t>
            </a:r>
            <a:r>
              <a:rPr lang="en-US" altLang="zh-TW" dirty="0"/>
              <a:t>models</a:t>
            </a:r>
            <a:r>
              <a:rPr lang="zh-TW" altLang="en-US" dirty="0"/>
              <a:t> </a:t>
            </a:r>
            <a:r>
              <a:rPr lang="en-US" altLang="zh-TW" dirty="0"/>
              <a:t>are</a:t>
            </a:r>
            <a:r>
              <a:rPr lang="zh-TW" altLang="en-US" dirty="0"/>
              <a:t> </a:t>
            </a:r>
            <a:r>
              <a:rPr lang="en-US" altLang="zh-TW" dirty="0"/>
              <a:t>not</a:t>
            </a:r>
            <a:r>
              <a:rPr lang="zh-TW" altLang="en-US" dirty="0"/>
              <a:t> </a:t>
            </a:r>
            <a:r>
              <a:rPr lang="en-US" altLang="zh-TW" dirty="0"/>
              <a:t>as</a:t>
            </a:r>
            <a:r>
              <a:rPr lang="zh-TW" altLang="en-US" dirty="0"/>
              <a:t> </a:t>
            </a:r>
            <a:r>
              <a:rPr lang="en-US" altLang="zh-TW" dirty="0"/>
              <a:t>good</a:t>
            </a:r>
            <a:r>
              <a:rPr lang="zh-TW" altLang="en-US" dirty="0"/>
              <a:t> </a:t>
            </a:r>
            <a:r>
              <a:rPr lang="en-US" altLang="zh-TW" dirty="0"/>
              <a:t>in</a:t>
            </a:r>
            <a:r>
              <a:rPr lang="zh-TW" altLang="en-US" dirty="0"/>
              <a:t> </a:t>
            </a:r>
            <a:r>
              <a:rPr lang="en-US" altLang="zh-TW" dirty="0"/>
              <a:t>some</a:t>
            </a:r>
            <a:r>
              <a:rPr lang="zh-TW" altLang="en-US" dirty="0"/>
              <a:t> </a:t>
            </a:r>
            <a:r>
              <a:rPr lang="en-US" altLang="zh-TW" dirty="0"/>
              <a:t>settings</a:t>
            </a:r>
            <a:r>
              <a:rPr lang="en-HK" altLang="zh-TW" dirty="0"/>
              <a:t>,</a:t>
            </a:r>
          </a:p>
          <a:p>
            <a:endParaRPr lang="en-HK" altLang="zh-TW" dirty="0"/>
          </a:p>
          <a:p>
            <a:r>
              <a:rPr lang="en-HK" altLang="zh-TW" dirty="0"/>
              <a:t>but </a:t>
            </a:r>
            <a:r>
              <a:rPr lang="en-HK" dirty="0"/>
              <a:t>outperform the Neural MRS under the out-of-domain settings</a:t>
            </a:r>
          </a:p>
          <a:p>
            <a:r>
              <a:rPr lang="en-HK" dirty="0"/>
              <a:t>when the model is trained on Wall Street Journal data and tested on the Brown data.</a:t>
            </a:r>
          </a:p>
          <a:p>
            <a:endParaRPr lang="en-HK" altLang="zh-TW" dirty="0"/>
          </a:p>
          <a:p>
            <a:r>
              <a:rPr lang="en-HK" dirty="0"/>
              <a:t>Apart from the quantitative evaluation, we also report some syntactic variations observed in our models’ output.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For more</a:t>
            </a:r>
            <a:r>
              <a:rPr lang="zh-TW" altLang="en-US" dirty="0"/>
              <a:t> </a:t>
            </a:r>
            <a:r>
              <a:rPr lang="en-US" altLang="zh-TW" dirty="0"/>
              <a:t>in-depth discussion and results</a:t>
            </a:r>
            <a:r>
              <a:rPr lang="zh-TW" altLang="en-US" dirty="0"/>
              <a:t> </a:t>
            </a:r>
            <a:r>
              <a:rPr lang="en-US" altLang="zh-TW" dirty="0"/>
              <a:t>of ablation</a:t>
            </a:r>
            <a:r>
              <a:rPr lang="zh-TW" altLang="en-US" dirty="0"/>
              <a:t> </a:t>
            </a:r>
            <a:r>
              <a:rPr lang="en-US" altLang="zh-TW" dirty="0"/>
              <a:t>studies,</a:t>
            </a:r>
            <a:r>
              <a:rPr lang="zh-TW" altLang="en-US" dirty="0"/>
              <a:t> </a:t>
            </a:r>
            <a:r>
              <a:rPr lang="en-US" altLang="zh-TW" dirty="0"/>
              <a:t>please</a:t>
            </a:r>
            <a:r>
              <a:rPr lang="zh-TW" altLang="en-US" dirty="0"/>
              <a:t> </a:t>
            </a:r>
            <a:r>
              <a:rPr lang="en-US" altLang="zh-TW" dirty="0"/>
              <a:t>check</a:t>
            </a:r>
            <a:r>
              <a:rPr lang="zh-TW" altLang="en-US" dirty="0"/>
              <a:t> </a:t>
            </a:r>
            <a:r>
              <a:rPr lang="en-US" altLang="zh-TW" dirty="0"/>
              <a:t>out our paper.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1256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378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HK" sz="1200" dirty="0"/>
              <a:t>To summarize</a:t>
            </a:r>
            <a:r>
              <a:rPr lang="en-US" altLang="zh-TW" sz="1200" dirty="0"/>
              <a:t>,</a:t>
            </a:r>
            <a:r>
              <a:rPr lang="zh-TW" altLang="en-US" sz="1200" dirty="0"/>
              <a:t> </a:t>
            </a:r>
            <a:r>
              <a:rPr lang="en-US" altLang="zh-TW" sz="1200" dirty="0"/>
              <a:t>w</a:t>
            </a:r>
            <a:r>
              <a:rPr lang="en-US" sz="1200" dirty="0"/>
              <a:t>e propose PSHRG-based models as</a:t>
            </a:r>
            <a:endParaRPr lang="en-HK" sz="120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HK" sz="1200" dirty="0"/>
              <a:t>simple yet competitive data-driven baselines </a:t>
            </a:r>
            <a:r>
              <a:rPr lang="en-US" altLang="zh-TW" sz="1200" dirty="0"/>
              <a:t>with</a:t>
            </a:r>
            <a:r>
              <a:rPr lang="zh-TW" altLang="en-US" sz="1200" dirty="0"/>
              <a:t> </a:t>
            </a:r>
            <a:r>
              <a:rPr lang="en-US" altLang="zh-TW" sz="1200" dirty="0"/>
              <a:t>framework-specific</a:t>
            </a:r>
            <a:r>
              <a:rPr lang="zh-TW" altLang="en-US" sz="1200" dirty="0"/>
              <a:t> </a:t>
            </a:r>
            <a:r>
              <a:rPr lang="en-US" altLang="zh-TW" sz="1200" dirty="0"/>
              <a:t>adaptations</a:t>
            </a:r>
            <a:r>
              <a:rPr lang="en-HK" sz="1200" dirty="0"/>
              <a:t> for recovering derivations of DMRS</a:t>
            </a:r>
            <a:r>
              <a:rPr lang="en-US" altLang="zh-TW" sz="1200" dirty="0"/>
              <a:t>,</a:t>
            </a:r>
            <a:endParaRPr lang="en-HK" sz="120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sz="1200" dirty="0"/>
              <a:t>as a</a:t>
            </a:r>
            <a:r>
              <a:rPr lang="zh-TW" altLang="en-US" sz="1200" dirty="0"/>
              <a:t> </a:t>
            </a:r>
            <a:r>
              <a:rPr lang="en-US" altLang="zh-TW" sz="1200" dirty="0"/>
              <a:t>general</a:t>
            </a:r>
            <a:r>
              <a:rPr lang="zh-TW" altLang="en-US" sz="1200" dirty="0"/>
              <a:t> </a:t>
            </a:r>
            <a:r>
              <a:rPr lang="en-US" altLang="zh-TW" sz="1200" dirty="0"/>
              <a:t>approach</a:t>
            </a:r>
            <a:r>
              <a:rPr lang="zh-TW" altLang="en-US" sz="1200" dirty="0"/>
              <a:t> </a:t>
            </a:r>
            <a:r>
              <a:rPr lang="en-US" altLang="zh-TW" sz="1200" dirty="0"/>
              <a:t>to</a:t>
            </a:r>
            <a:r>
              <a:rPr lang="zh-TW" altLang="en-US" sz="1200" dirty="0"/>
              <a:t> </a:t>
            </a:r>
            <a:r>
              <a:rPr lang="en-HK" sz="1200" dirty="0"/>
              <a:t>compositional graph-to-tree translation, and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sz="1200" dirty="0"/>
              <a:t>as a</a:t>
            </a:r>
            <a:r>
              <a:rPr lang="zh-TW" altLang="en-US" sz="1200" dirty="0"/>
              <a:t> </a:t>
            </a:r>
            <a:r>
              <a:rPr lang="en-US" altLang="zh-TW" sz="1200" dirty="0"/>
              <a:t>solution</a:t>
            </a:r>
            <a:r>
              <a:rPr lang="zh-TW" altLang="en-US" sz="1200" dirty="0"/>
              <a:t> </a:t>
            </a:r>
            <a:r>
              <a:rPr lang="en-US" altLang="zh-TW" sz="1200" dirty="0"/>
              <a:t>to</a:t>
            </a:r>
            <a:r>
              <a:rPr lang="zh-TW" altLang="en-US" sz="1200" dirty="0"/>
              <a:t> </a:t>
            </a:r>
            <a:r>
              <a:rPr lang="en-US" altLang="zh-TW" sz="1200" dirty="0"/>
              <a:t>surface</a:t>
            </a:r>
            <a:r>
              <a:rPr lang="zh-TW" altLang="en-US" sz="1200" dirty="0"/>
              <a:t> </a:t>
            </a:r>
            <a:r>
              <a:rPr lang="en-US" altLang="zh-TW" sz="1200" dirty="0"/>
              <a:t>realization</a:t>
            </a:r>
            <a:r>
              <a:rPr lang="en-HK" sz="1200" dirty="0"/>
              <a:t> that provides </a:t>
            </a:r>
            <a:r>
              <a:rPr lang="en-HK" sz="1200" dirty="0" err="1"/>
              <a:t>explainability</a:t>
            </a:r>
            <a:r>
              <a:rPr lang="en-HK" sz="1200" dirty="0"/>
              <a:t>, syntactic disambiguation, and syntactic variation</a:t>
            </a:r>
            <a:r>
              <a:rPr lang="en-US" altLang="zh-TW" sz="1200" dirty="0"/>
              <a:t>s.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zh-TW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dirty="0"/>
              <a:t>Thank</a:t>
            </a:r>
            <a:r>
              <a:rPr lang="zh-TW" altLang="en-US" sz="1200" b="1" dirty="0"/>
              <a:t> </a:t>
            </a:r>
            <a:r>
              <a:rPr lang="en-US" altLang="zh-TW" sz="1200" b="1" dirty="0"/>
              <a:t>you</a:t>
            </a:r>
            <a:r>
              <a:rPr lang="zh-TW" altLang="en-US" sz="1200" b="1" dirty="0"/>
              <a:t> </a:t>
            </a:r>
            <a:r>
              <a:rPr lang="en-US" altLang="zh-TW" sz="1200" b="1" dirty="0"/>
              <a:t>for</a:t>
            </a:r>
            <a:r>
              <a:rPr lang="zh-TW" altLang="en-US" sz="1200" b="1" dirty="0"/>
              <a:t> </a:t>
            </a:r>
            <a:r>
              <a:rPr lang="en-US" altLang="zh-TW" sz="1200" b="1" dirty="0"/>
              <a:t>listening</a:t>
            </a:r>
            <a:endParaRPr lang="en-US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1732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HK" sz="1200" dirty="0"/>
              <a:t>To summarize</a:t>
            </a:r>
            <a:r>
              <a:rPr lang="en-US" altLang="zh-TW" sz="1200" dirty="0"/>
              <a:t>,</a:t>
            </a:r>
            <a:r>
              <a:rPr lang="zh-TW" altLang="en-US" sz="1200" dirty="0"/>
              <a:t> </a:t>
            </a:r>
            <a:r>
              <a:rPr lang="en-US" altLang="zh-TW" sz="1200" dirty="0"/>
              <a:t>w</a:t>
            </a:r>
            <a:r>
              <a:rPr lang="en-US" sz="1200" dirty="0"/>
              <a:t>e propose PSHRG-based models as</a:t>
            </a:r>
            <a:endParaRPr lang="en-HK" sz="120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HK" sz="1200" dirty="0"/>
              <a:t>simple yet competitive data-driven baselines </a:t>
            </a:r>
            <a:r>
              <a:rPr lang="en-US" altLang="zh-TW" sz="1200" dirty="0"/>
              <a:t>with</a:t>
            </a:r>
            <a:r>
              <a:rPr lang="zh-TW" altLang="en-US" sz="1200" dirty="0"/>
              <a:t> </a:t>
            </a:r>
            <a:r>
              <a:rPr lang="en-US" altLang="zh-TW" sz="1200" dirty="0"/>
              <a:t>framework-specific</a:t>
            </a:r>
            <a:r>
              <a:rPr lang="zh-TW" altLang="en-US" sz="1200" dirty="0"/>
              <a:t> </a:t>
            </a:r>
            <a:r>
              <a:rPr lang="en-US" altLang="zh-TW" sz="1200" dirty="0"/>
              <a:t>adaptations</a:t>
            </a:r>
            <a:r>
              <a:rPr lang="en-HK" sz="1200" dirty="0"/>
              <a:t> for recovering derivations of DMRS</a:t>
            </a:r>
            <a:r>
              <a:rPr lang="en-US" altLang="zh-TW" sz="1200" dirty="0"/>
              <a:t>,</a:t>
            </a:r>
            <a:endParaRPr lang="en-HK" sz="120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sz="1200" dirty="0"/>
              <a:t>as a</a:t>
            </a:r>
            <a:r>
              <a:rPr lang="zh-TW" altLang="en-US" sz="1200" dirty="0"/>
              <a:t> </a:t>
            </a:r>
            <a:r>
              <a:rPr lang="en-US" altLang="zh-TW" sz="1200" dirty="0"/>
              <a:t>general</a:t>
            </a:r>
            <a:r>
              <a:rPr lang="zh-TW" altLang="en-US" sz="1200" dirty="0"/>
              <a:t> </a:t>
            </a:r>
            <a:r>
              <a:rPr lang="en-US" altLang="zh-TW" sz="1200" dirty="0"/>
              <a:t>approach</a:t>
            </a:r>
            <a:r>
              <a:rPr lang="zh-TW" altLang="en-US" sz="1200" dirty="0"/>
              <a:t> </a:t>
            </a:r>
            <a:r>
              <a:rPr lang="en-US" altLang="zh-TW" sz="1200" dirty="0"/>
              <a:t>to</a:t>
            </a:r>
            <a:r>
              <a:rPr lang="zh-TW" altLang="en-US" sz="1200" dirty="0"/>
              <a:t> </a:t>
            </a:r>
            <a:r>
              <a:rPr lang="en-HK" sz="1200" dirty="0"/>
              <a:t>compositional graph-to-tree translation, and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sz="1200" dirty="0"/>
              <a:t>as a</a:t>
            </a:r>
            <a:r>
              <a:rPr lang="zh-TW" altLang="en-US" sz="1200" dirty="0"/>
              <a:t> </a:t>
            </a:r>
            <a:r>
              <a:rPr lang="en-US" altLang="zh-TW" sz="1200" dirty="0"/>
              <a:t>solution</a:t>
            </a:r>
            <a:r>
              <a:rPr lang="zh-TW" altLang="en-US" sz="1200" dirty="0"/>
              <a:t> </a:t>
            </a:r>
            <a:r>
              <a:rPr lang="en-US" altLang="zh-TW" sz="1200" dirty="0"/>
              <a:t>to</a:t>
            </a:r>
            <a:r>
              <a:rPr lang="zh-TW" altLang="en-US" sz="1200" dirty="0"/>
              <a:t> </a:t>
            </a:r>
            <a:r>
              <a:rPr lang="en-US" altLang="zh-TW" sz="1200" dirty="0"/>
              <a:t>surface</a:t>
            </a:r>
            <a:r>
              <a:rPr lang="zh-TW" altLang="en-US" sz="1200" dirty="0"/>
              <a:t> </a:t>
            </a:r>
            <a:r>
              <a:rPr lang="en-US" altLang="zh-TW" sz="1200" dirty="0"/>
              <a:t>realization</a:t>
            </a:r>
            <a:r>
              <a:rPr lang="en-HK" sz="1200" dirty="0"/>
              <a:t> that provides </a:t>
            </a:r>
            <a:r>
              <a:rPr lang="en-HK" sz="1200" dirty="0" err="1"/>
              <a:t>explainability</a:t>
            </a:r>
            <a:r>
              <a:rPr lang="en-HK" sz="1200" dirty="0"/>
              <a:t>, syntactic disambiguation, and syntactic variation</a:t>
            </a:r>
            <a:r>
              <a:rPr lang="en-US" altLang="zh-TW" sz="1200" dirty="0"/>
              <a:t>s.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zh-TW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dirty="0"/>
              <a:t>Thank</a:t>
            </a:r>
            <a:r>
              <a:rPr lang="zh-TW" altLang="en-US" sz="1200" b="1" dirty="0"/>
              <a:t> </a:t>
            </a:r>
            <a:r>
              <a:rPr lang="en-US" altLang="zh-TW" sz="1200" b="1" dirty="0"/>
              <a:t>you</a:t>
            </a:r>
            <a:r>
              <a:rPr lang="zh-TW" altLang="en-US" sz="1200" b="1" dirty="0"/>
              <a:t> </a:t>
            </a:r>
            <a:r>
              <a:rPr lang="en-US" altLang="zh-TW" sz="1200" b="1" dirty="0"/>
              <a:t>for</a:t>
            </a:r>
            <a:r>
              <a:rPr lang="zh-TW" altLang="en-US" sz="1200" b="1" dirty="0"/>
              <a:t> </a:t>
            </a:r>
            <a:r>
              <a:rPr lang="en-US" altLang="zh-TW" sz="1200" b="1" dirty="0"/>
              <a:t>listening</a:t>
            </a:r>
            <a:endParaRPr lang="en-US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5269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HK" sz="1200" dirty="0"/>
              <a:t>To summarize</a:t>
            </a:r>
            <a:r>
              <a:rPr lang="en-US" altLang="zh-TW" sz="1200" dirty="0"/>
              <a:t>,</a:t>
            </a:r>
            <a:r>
              <a:rPr lang="zh-TW" altLang="en-US" sz="1200" dirty="0"/>
              <a:t> </a:t>
            </a:r>
            <a:r>
              <a:rPr lang="en-US" altLang="zh-TW" sz="1200" dirty="0"/>
              <a:t>w</a:t>
            </a:r>
            <a:r>
              <a:rPr lang="en-US" sz="1200" dirty="0"/>
              <a:t>e propose PSHRG-based models as</a:t>
            </a:r>
            <a:endParaRPr lang="en-HK" sz="120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HK" sz="1200" dirty="0"/>
              <a:t>simple yet competitive data-driven baselines </a:t>
            </a:r>
            <a:r>
              <a:rPr lang="en-US" altLang="zh-TW" sz="1200" dirty="0"/>
              <a:t>with</a:t>
            </a:r>
            <a:r>
              <a:rPr lang="zh-TW" altLang="en-US" sz="1200" dirty="0"/>
              <a:t> </a:t>
            </a:r>
            <a:r>
              <a:rPr lang="en-US" altLang="zh-TW" sz="1200" dirty="0"/>
              <a:t>framework-specific</a:t>
            </a:r>
            <a:r>
              <a:rPr lang="zh-TW" altLang="en-US" sz="1200" dirty="0"/>
              <a:t> </a:t>
            </a:r>
            <a:r>
              <a:rPr lang="en-US" altLang="zh-TW" sz="1200" dirty="0"/>
              <a:t>adaptations</a:t>
            </a:r>
            <a:r>
              <a:rPr lang="en-HK" sz="1200" dirty="0"/>
              <a:t> for recovering derivations of DMRS</a:t>
            </a:r>
            <a:r>
              <a:rPr lang="en-US" altLang="zh-TW" sz="1200" dirty="0"/>
              <a:t>,</a:t>
            </a:r>
            <a:endParaRPr lang="en-HK" sz="120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sz="1200" dirty="0"/>
              <a:t>as a</a:t>
            </a:r>
            <a:r>
              <a:rPr lang="zh-TW" altLang="en-US" sz="1200" dirty="0"/>
              <a:t> </a:t>
            </a:r>
            <a:r>
              <a:rPr lang="en-US" altLang="zh-TW" sz="1200" dirty="0"/>
              <a:t>general</a:t>
            </a:r>
            <a:r>
              <a:rPr lang="zh-TW" altLang="en-US" sz="1200" dirty="0"/>
              <a:t> </a:t>
            </a:r>
            <a:r>
              <a:rPr lang="en-US" altLang="zh-TW" sz="1200" dirty="0"/>
              <a:t>approach</a:t>
            </a:r>
            <a:r>
              <a:rPr lang="zh-TW" altLang="en-US" sz="1200" dirty="0"/>
              <a:t> </a:t>
            </a:r>
            <a:r>
              <a:rPr lang="en-US" altLang="zh-TW" sz="1200" dirty="0"/>
              <a:t>to</a:t>
            </a:r>
            <a:r>
              <a:rPr lang="zh-TW" altLang="en-US" sz="1200" dirty="0"/>
              <a:t> </a:t>
            </a:r>
            <a:r>
              <a:rPr lang="en-HK" sz="1200" dirty="0"/>
              <a:t>compositional graph-to-tree translation, and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sz="1200" dirty="0"/>
              <a:t>as a</a:t>
            </a:r>
            <a:r>
              <a:rPr lang="zh-TW" altLang="en-US" sz="1200" dirty="0"/>
              <a:t> </a:t>
            </a:r>
            <a:r>
              <a:rPr lang="en-US" altLang="zh-TW" sz="1200" dirty="0"/>
              <a:t>solution</a:t>
            </a:r>
            <a:r>
              <a:rPr lang="zh-TW" altLang="en-US" sz="1200" dirty="0"/>
              <a:t> </a:t>
            </a:r>
            <a:r>
              <a:rPr lang="en-US" altLang="zh-TW" sz="1200" dirty="0"/>
              <a:t>to</a:t>
            </a:r>
            <a:r>
              <a:rPr lang="zh-TW" altLang="en-US" sz="1200" dirty="0"/>
              <a:t> </a:t>
            </a:r>
            <a:r>
              <a:rPr lang="en-US" altLang="zh-TW" sz="1200" dirty="0"/>
              <a:t>surface</a:t>
            </a:r>
            <a:r>
              <a:rPr lang="zh-TW" altLang="en-US" sz="1200" dirty="0"/>
              <a:t> </a:t>
            </a:r>
            <a:r>
              <a:rPr lang="en-US" altLang="zh-TW" sz="1200" dirty="0"/>
              <a:t>realization</a:t>
            </a:r>
            <a:r>
              <a:rPr lang="en-HK" sz="1200" dirty="0"/>
              <a:t> that provides </a:t>
            </a:r>
            <a:r>
              <a:rPr lang="en-HK" sz="1200" dirty="0" err="1"/>
              <a:t>explainability</a:t>
            </a:r>
            <a:r>
              <a:rPr lang="en-HK" sz="1200" dirty="0"/>
              <a:t>, syntactic disambiguation, and syntactic variation</a:t>
            </a:r>
            <a:r>
              <a:rPr lang="en-US" altLang="zh-TW" sz="1200" dirty="0"/>
              <a:t>s.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zh-TW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dirty="0"/>
              <a:t>Thank</a:t>
            </a:r>
            <a:r>
              <a:rPr lang="zh-TW" altLang="en-US" sz="1200" b="1" dirty="0"/>
              <a:t> </a:t>
            </a:r>
            <a:r>
              <a:rPr lang="en-US" altLang="zh-TW" sz="1200" b="1" dirty="0"/>
              <a:t>you</a:t>
            </a:r>
            <a:r>
              <a:rPr lang="zh-TW" altLang="en-US" sz="1200" b="1" dirty="0"/>
              <a:t> </a:t>
            </a:r>
            <a:r>
              <a:rPr lang="en-US" altLang="zh-TW" sz="1200" b="1" dirty="0"/>
              <a:t>for</a:t>
            </a:r>
            <a:r>
              <a:rPr lang="zh-TW" altLang="en-US" sz="1200" b="1" dirty="0"/>
              <a:t> </a:t>
            </a:r>
            <a:r>
              <a:rPr lang="en-US" altLang="zh-TW" sz="1200" b="1" dirty="0"/>
              <a:t>listening</a:t>
            </a:r>
            <a:endParaRPr lang="en-US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03292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HK" sz="1200" dirty="0"/>
              <a:t>To summarize</a:t>
            </a:r>
            <a:r>
              <a:rPr lang="en-US" altLang="zh-TW" sz="1200" dirty="0"/>
              <a:t>,</a:t>
            </a:r>
            <a:r>
              <a:rPr lang="zh-TW" altLang="en-US" sz="1200" dirty="0"/>
              <a:t> </a:t>
            </a:r>
            <a:r>
              <a:rPr lang="en-US" altLang="zh-TW" sz="1200" dirty="0"/>
              <a:t>w</a:t>
            </a:r>
            <a:r>
              <a:rPr lang="en-US" sz="1200" dirty="0"/>
              <a:t>e propose PSHRG-based models as</a:t>
            </a:r>
            <a:endParaRPr lang="en-HK" sz="120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HK" sz="1200" dirty="0"/>
              <a:t>simple yet competitive data-driven baselines </a:t>
            </a:r>
            <a:r>
              <a:rPr lang="en-US" altLang="zh-TW" sz="1200" dirty="0"/>
              <a:t>with</a:t>
            </a:r>
            <a:r>
              <a:rPr lang="zh-TW" altLang="en-US" sz="1200" dirty="0"/>
              <a:t> </a:t>
            </a:r>
            <a:r>
              <a:rPr lang="en-US" altLang="zh-TW" sz="1200" dirty="0"/>
              <a:t>framework-specific</a:t>
            </a:r>
            <a:r>
              <a:rPr lang="zh-TW" altLang="en-US" sz="1200" dirty="0"/>
              <a:t> </a:t>
            </a:r>
            <a:r>
              <a:rPr lang="en-US" altLang="zh-TW" sz="1200" dirty="0"/>
              <a:t>adaptations</a:t>
            </a:r>
            <a:r>
              <a:rPr lang="en-HK" sz="1200" dirty="0"/>
              <a:t> for recovering derivations of DMRS</a:t>
            </a:r>
            <a:r>
              <a:rPr lang="en-US" altLang="zh-TW" sz="1200" dirty="0"/>
              <a:t>,</a:t>
            </a:r>
            <a:endParaRPr lang="en-HK" sz="120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sz="1200" dirty="0"/>
              <a:t>as a</a:t>
            </a:r>
            <a:r>
              <a:rPr lang="zh-TW" altLang="en-US" sz="1200" dirty="0"/>
              <a:t> </a:t>
            </a:r>
            <a:r>
              <a:rPr lang="en-US" altLang="zh-TW" sz="1200" dirty="0"/>
              <a:t>general</a:t>
            </a:r>
            <a:r>
              <a:rPr lang="zh-TW" altLang="en-US" sz="1200" dirty="0"/>
              <a:t> </a:t>
            </a:r>
            <a:r>
              <a:rPr lang="en-US" altLang="zh-TW" sz="1200" dirty="0"/>
              <a:t>approach</a:t>
            </a:r>
            <a:r>
              <a:rPr lang="zh-TW" altLang="en-US" sz="1200" dirty="0"/>
              <a:t> </a:t>
            </a:r>
            <a:r>
              <a:rPr lang="en-US" altLang="zh-TW" sz="1200" dirty="0"/>
              <a:t>to</a:t>
            </a:r>
            <a:r>
              <a:rPr lang="zh-TW" altLang="en-US" sz="1200" dirty="0"/>
              <a:t> </a:t>
            </a:r>
            <a:r>
              <a:rPr lang="en-HK" sz="1200" dirty="0"/>
              <a:t>compositional graph-to-tree translation, and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sz="1200" dirty="0"/>
              <a:t>as a</a:t>
            </a:r>
            <a:r>
              <a:rPr lang="zh-TW" altLang="en-US" sz="1200" dirty="0"/>
              <a:t> </a:t>
            </a:r>
            <a:r>
              <a:rPr lang="en-US" altLang="zh-TW" sz="1200" dirty="0"/>
              <a:t>solution</a:t>
            </a:r>
            <a:r>
              <a:rPr lang="zh-TW" altLang="en-US" sz="1200" dirty="0"/>
              <a:t> </a:t>
            </a:r>
            <a:r>
              <a:rPr lang="en-US" altLang="zh-TW" sz="1200" dirty="0"/>
              <a:t>to</a:t>
            </a:r>
            <a:r>
              <a:rPr lang="zh-TW" altLang="en-US" sz="1200" dirty="0"/>
              <a:t> </a:t>
            </a:r>
            <a:r>
              <a:rPr lang="en-US" altLang="zh-TW" sz="1200" dirty="0"/>
              <a:t>surface</a:t>
            </a:r>
            <a:r>
              <a:rPr lang="zh-TW" altLang="en-US" sz="1200" dirty="0"/>
              <a:t> </a:t>
            </a:r>
            <a:r>
              <a:rPr lang="en-US" altLang="zh-TW" sz="1200" dirty="0"/>
              <a:t>realization</a:t>
            </a:r>
            <a:r>
              <a:rPr lang="en-HK" sz="1200" dirty="0"/>
              <a:t> that provides </a:t>
            </a:r>
            <a:r>
              <a:rPr lang="en-HK" sz="1200" dirty="0" err="1"/>
              <a:t>explainability</a:t>
            </a:r>
            <a:r>
              <a:rPr lang="en-HK" sz="1200" dirty="0"/>
              <a:t>, syntactic disambiguation, and syntactic variation</a:t>
            </a:r>
            <a:r>
              <a:rPr lang="en-US" altLang="zh-TW" sz="1200" dirty="0"/>
              <a:t>s.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zh-TW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dirty="0"/>
              <a:t>Thank</a:t>
            </a:r>
            <a:r>
              <a:rPr lang="zh-TW" altLang="en-US" sz="1200" b="1" dirty="0"/>
              <a:t> </a:t>
            </a:r>
            <a:r>
              <a:rPr lang="en-US" altLang="zh-TW" sz="1200" b="1" dirty="0"/>
              <a:t>you</a:t>
            </a:r>
            <a:r>
              <a:rPr lang="zh-TW" altLang="en-US" sz="1200" b="1" dirty="0"/>
              <a:t> </a:t>
            </a:r>
            <a:r>
              <a:rPr lang="en-US" altLang="zh-TW" sz="1200" b="1" dirty="0"/>
              <a:t>for</a:t>
            </a:r>
            <a:r>
              <a:rPr lang="zh-TW" altLang="en-US" sz="1200" b="1" dirty="0"/>
              <a:t> </a:t>
            </a:r>
            <a:r>
              <a:rPr lang="en-US" altLang="zh-TW" sz="1200" b="1" dirty="0"/>
              <a:t>listening</a:t>
            </a:r>
            <a:endParaRPr lang="en-US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2711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HK" sz="1200" dirty="0"/>
              <a:t>To summarize</a:t>
            </a:r>
            <a:r>
              <a:rPr lang="en-US" altLang="zh-TW" sz="1200" dirty="0"/>
              <a:t>,</a:t>
            </a:r>
            <a:r>
              <a:rPr lang="zh-TW" altLang="en-US" sz="1200" dirty="0"/>
              <a:t> </a:t>
            </a:r>
            <a:r>
              <a:rPr lang="en-US" altLang="zh-TW" sz="1200" dirty="0"/>
              <a:t>w</a:t>
            </a:r>
            <a:r>
              <a:rPr lang="en-US" sz="1200" dirty="0"/>
              <a:t>e propose PSHRG-based models as</a:t>
            </a:r>
            <a:endParaRPr lang="en-HK" sz="120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HK" sz="1200" dirty="0"/>
              <a:t>simple yet competitive data-driven baselines </a:t>
            </a:r>
            <a:r>
              <a:rPr lang="en-US" altLang="zh-TW" sz="1200" dirty="0"/>
              <a:t>with</a:t>
            </a:r>
            <a:r>
              <a:rPr lang="zh-TW" altLang="en-US" sz="1200" dirty="0"/>
              <a:t> </a:t>
            </a:r>
            <a:r>
              <a:rPr lang="en-US" altLang="zh-TW" sz="1200" dirty="0"/>
              <a:t>framework-specific</a:t>
            </a:r>
            <a:r>
              <a:rPr lang="zh-TW" altLang="en-US" sz="1200" dirty="0"/>
              <a:t> </a:t>
            </a:r>
            <a:r>
              <a:rPr lang="en-US" altLang="zh-TW" sz="1200" dirty="0"/>
              <a:t>adaptations</a:t>
            </a:r>
            <a:r>
              <a:rPr lang="en-HK" sz="1200" dirty="0"/>
              <a:t> for recovering derivations of DMRS</a:t>
            </a:r>
            <a:r>
              <a:rPr lang="en-US" altLang="zh-TW" sz="1200" dirty="0"/>
              <a:t>,</a:t>
            </a:r>
            <a:endParaRPr lang="en-HK" sz="120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sz="1200" dirty="0"/>
              <a:t>as a</a:t>
            </a:r>
            <a:r>
              <a:rPr lang="zh-TW" altLang="en-US" sz="1200" dirty="0"/>
              <a:t> </a:t>
            </a:r>
            <a:r>
              <a:rPr lang="en-US" altLang="zh-TW" sz="1200" dirty="0"/>
              <a:t>general</a:t>
            </a:r>
            <a:r>
              <a:rPr lang="zh-TW" altLang="en-US" sz="1200" dirty="0"/>
              <a:t> </a:t>
            </a:r>
            <a:r>
              <a:rPr lang="en-US" altLang="zh-TW" sz="1200" dirty="0"/>
              <a:t>approach</a:t>
            </a:r>
            <a:r>
              <a:rPr lang="zh-TW" altLang="en-US" sz="1200" dirty="0"/>
              <a:t> </a:t>
            </a:r>
            <a:r>
              <a:rPr lang="en-US" altLang="zh-TW" sz="1200" dirty="0"/>
              <a:t>to</a:t>
            </a:r>
            <a:r>
              <a:rPr lang="zh-TW" altLang="en-US" sz="1200" dirty="0"/>
              <a:t> </a:t>
            </a:r>
            <a:r>
              <a:rPr lang="en-HK" sz="1200" dirty="0"/>
              <a:t>compositional graph-to-tree translation, and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sz="1200" dirty="0"/>
              <a:t>as a</a:t>
            </a:r>
            <a:r>
              <a:rPr lang="zh-TW" altLang="en-US" sz="1200" dirty="0"/>
              <a:t> </a:t>
            </a:r>
            <a:r>
              <a:rPr lang="en-US" altLang="zh-TW" sz="1200" dirty="0"/>
              <a:t>solution</a:t>
            </a:r>
            <a:r>
              <a:rPr lang="zh-TW" altLang="en-US" sz="1200" dirty="0"/>
              <a:t> </a:t>
            </a:r>
            <a:r>
              <a:rPr lang="en-US" altLang="zh-TW" sz="1200" dirty="0"/>
              <a:t>to</a:t>
            </a:r>
            <a:r>
              <a:rPr lang="zh-TW" altLang="en-US" sz="1200" dirty="0"/>
              <a:t> </a:t>
            </a:r>
            <a:r>
              <a:rPr lang="en-US" altLang="zh-TW" sz="1200" dirty="0"/>
              <a:t>surface</a:t>
            </a:r>
            <a:r>
              <a:rPr lang="zh-TW" altLang="en-US" sz="1200" dirty="0"/>
              <a:t> </a:t>
            </a:r>
            <a:r>
              <a:rPr lang="en-US" altLang="zh-TW" sz="1200" dirty="0"/>
              <a:t>realization</a:t>
            </a:r>
            <a:r>
              <a:rPr lang="en-HK" sz="1200" dirty="0"/>
              <a:t> that provides </a:t>
            </a:r>
            <a:r>
              <a:rPr lang="en-HK" sz="1200" dirty="0" err="1"/>
              <a:t>explainability</a:t>
            </a:r>
            <a:r>
              <a:rPr lang="en-HK" sz="1200" dirty="0"/>
              <a:t>, syntactic disambiguation, and syntactic variation</a:t>
            </a:r>
            <a:r>
              <a:rPr lang="en-US" altLang="zh-TW" sz="1200" dirty="0"/>
              <a:t>s.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zh-TW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dirty="0"/>
              <a:t>Thank</a:t>
            </a:r>
            <a:r>
              <a:rPr lang="zh-TW" altLang="en-US" sz="1200" b="1" dirty="0"/>
              <a:t> </a:t>
            </a:r>
            <a:r>
              <a:rPr lang="en-US" altLang="zh-TW" sz="1200" b="1" dirty="0"/>
              <a:t>you</a:t>
            </a:r>
            <a:r>
              <a:rPr lang="zh-TW" altLang="en-US" sz="1200" b="1" dirty="0"/>
              <a:t> </a:t>
            </a:r>
            <a:r>
              <a:rPr lang="en-US" altLang="zh-TW" sz="1200" b="1" dirty="0"/>
              <a:t>for</a:t>
            </a:r>
            <a:r>
              <a:rPr lang="zh-TW" altLang="en-US" sz="1200" b="1" dirty="0"/>
              <a:t> </a:t>
            </a:r>
            <a:r>
              <a:rPr lang="en-US" altLang="zh-TW" sz="1200" b="1" dirty="0"/>
              <a:t>listening</a:t>
            </a:r>
            <a:endParaRPr lang="en-US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60737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HK" sz="1200" dirty="0"/>
              <a:t>To summarize</a:t>
            </a:r>
            <a:r>
              <a:rPr lang="en-US" altLang="zh-TW" sz="1200" dirty="0"/>
              <a:t>,</a:t>
            </a:r>
            <a:r>
              <a:rPr lang="zh-TW" altLang="en-US" sz="1200" dirty="0"/>
              <a:t> </a:t>
            </a:r>
            <a:r>
              <a:rPr lang="en-US" altLang="zh-TW" sz="1200" dirty="0"/>
              <a:t>w</a:t>
            </a:r>
            <a:r>
              <a:rPr lang="en-US" sz="1200" dirty="0"/>
              <a:t>e propose PSHRG-based models as</a:t>
            </a:r>
            <a:endParaRPr lang="en-HK" sz="120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HK" sz="1200" dirty="0"/>
              <a:t>simple yet competitive data-driven baselines </a:t>
            </a:r>
            <a:r>
              <a:rPr lang="en-US" altLang="zh-TW" sz="1200" dirty="0"/>
              <a:t>with</a:t>
            </a:r>
            <a:r>
              <a:rPr lang="zh-TW" altLang="en-US" sz="1200" dirty="0"/>
              <a:t> </a:t>
            </a:r>
            <a:r>
              <a:rPr lang="en-US" altLang="zh-TW" sz="1200" dirty="0"/>
              <a:t>framework-specific</a:t>
            </a:r>
            <a:r>
              <a:rPr lang="zh-TW" altLang="en-US" sz="1200" dirty="0"/>
              <a:t> </a:t>
            </a:r>
            <a:r>
              <a:rPr lang="en-US" altLang="zh-TW" sz="1200" dirty="0"/>
              <a:t>adaptations</a:t>
            </a:r>
            <a:r>
              <a:rPr lang="en-HK" sz="1200" dirty="0"/>
              <a:t> for recovering derivations of DMRS</a:t>
            </a:r>
            <a:r>
              <a:rPr lang="en-US" altLang="zh-TW" sz="1200" dirty="0"/>
              <a:t>,</a:t>
            </a:r>
            <a:endParaRPr lang="en-HK" sz="120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sz="1200" dirty="0"/>
              <a:t>as a</a:t>
            </a:r>
            <a:r>
              <a:rPr lang="zh-TW" altLang="en-US" sz="1200" dirty="0"/>
              <a:t> </a:t>
            </a:r>
            <a:r>
              <a:rPr lang="en-US" altLang="zh-TW" sz="1200" dirty="0"/>
              <a:t>general</a:t>
            </a:r>
            <a:r>
              <a:rPr lang="zh-TW" altLang="en-US" sz="1200" dirty="0"/>
              <a:t> </a:t>
            </a:r>
            <a:r>
              <a:rPr lang="en-US" altLang="zh-TW" sz="1200" dirty="0"/>
              <a:t>approach</a:t>
            </a:r>
            <a:r>
              <a:rPr lang="zh-TW" altLang="en-US" sz="1200" dirty="0"/>
              <a:t> </a:t>
            </a:r>
            <a:r>
              <a:rPr lang="en-US" altLang="zh-TW" sz="1200" dirty="0"/>
              <a:t>to</a:t>
            </a:r>
            <a:r>
              <a:rPr lang="zh-TW" altLang="en-US" sz="1200" dirty="0"/>
              <a:t> </a:t>
            </a:r>
            <a:r>
              <a:rPr lang="en-HK" sz="1200" dirty="0"/>
              <a:t>compositional graph-to-tree translation, and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sz="1200" dirty="0"/>
              <a:t>as a</a:t>
            </a:r>
            <a:r>
              <a:rPr lang="zh-TW" altLang="en-US" sz="1200" dirty="0"/>
              <a:t> </a:t>
            </a:r>
            <a:r>
              <a:rPr lang="en-US" altLang="zh-TW" sz="1200" dirty="0"/>
              <a:t>solution</a:t>
            </a:r>
            <a:r>
              <a:rPr lang="zh-TW" altLang="en-US" sz="1200" dirty="0"/>
              <a:t> </a:t>
            </a:r>
            <a:r>
              <a:rPr lang="en-US" altLang="zh-TW" sz="1200" dirty="0"/>
              <a:t>to</a:t>
            </a:r>
            <a:r>
              <a:rPr lang="zh-TW" altLang="en-US" sz="1200" dirty="0"/>
              <a:t> </a:t>
            </a:r>
            <a:r>
              <a:rPr lang="en-US" altLang="zh-TW" sz="1200" dirty="0"/>
              <a:t>surface</a:t>
            </a:r>
            <a:r>
              <a:rPr lang="zh-TW" altLang="en-US" sz="1200" dirty="0"/>
              <a:t> </a:t>
            </a:r>
            <a:r>
              <a:rPr lang="en-US" altLang="zh-TW" sz="1200" dirty="0"/>
              <a:t>realization</a:t>
            </a:r>
            <a:r>
              <a:rPr lang="en-HK" sz="1200" dirty="0"/>
              <a:t> that provides </a:t>
            </a:r>
            <a:r>
              <a:rPr lang="en-HK" sz="1200" dirty="0" err="1"/>
              <a:t>explainability</a:t>
            </a:r>
            <a:r>
              <a:rPr lang="en-HK" sz="1200" dirty="0"/>
              <a:t>, syntactic disambiguation, and syntactic variation</a:t>
            </a:r>
            <a:r>
              <a:rPr lang="en-US" altLang="zh-TW" sz="1200" dirty="0"/>
              <a:t>s.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zh-TW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dirty="0"/>
              <a:t>Thank</a:t>
            </a:r>
            <a:r>
              <a:rPr lang="zh-TW" altLang="en-US" sz="1200" b="1" dirty="0"/>
              <a:t> </a:t>
            </a:r>
            <a:r>
              <a:rPr lang="en-US" altLang="zh-TW" sz="1200" b="1" dirty="0"/>
              <a:t>you</a:t>
            </a:r>
            <a:r>
              <a:rPr lang="zh-TW" altLang="en-US" sz="1200" b="1" dirty="0"/>
              <a:t> </a:t>
            </a:r>
            <a:r>
              <a:rPr lang="en-US" altLang="zh-TW" sz="1200" b="1" dirty="0"/>
              <a:t>for</a:t>
            </a:r>
            <a:r>
              <a:rPr lang="zh-TW" altLang="en-US" sz="1200" b="1" dirty="0"/>
              <a:t> </a:t>
            </a:r>
            <a:r>
              <a:rPr lang="en-US" altLang="zh-TW" sz="1200" b="1" dirty="0"/>
              <a:t>listening</a:t>
            </a:r>
            <a:endParaRPr lang="en-US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190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dirty="0"/>
              <a:t>Although there are many attempts of adopting formal grammars in semantic parsing,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altLang="zh-TW" dirty="0"/>
              <a:t>their</a:t>
            </a:r>
            <a:r>
              <a:rPr lang="zh-TW" altLang="en-US" dirty="0"/>
              <a:t> </a:t>
            </a:r>
            <a:r>
              <a:rPr lang="en-HK" dirty="0"/>
              <a:t>use in recovering syntax trees and texts from semantic graphs,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dirty="0"/>
              <a:t>so we are interested to see what we can do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2631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HK" sz="1200" dirty="0"/>
              <a:t>To summarize</a:t>
            </a:r>
            <a:r>
              <a:rPr lang="en-US" altLang="zh-TW" sz="1200" dirty="0"/>
              <a:t>,</a:t>
            </a:r>
            <a:r>
              <a:rPr lang="zh-TW" altLang="en-US" sz="1200" dirty="0"/>
              <a:t> </a:t>
            </a:r>
            <a:r>
              <a:rPr lang="en-US" altLang="zh-TW" sz="1200" dirty="0"/>
              <a:t>w</a:t>
            </a:r>
            <a:r>
              <a:rPr lang="en-US" sz="1200" dirty="0"/>
              <a:t>e propose PSHRG-based models as</a:t>
            </a:r>
            <a:endParaRPr lang="en-HK" sz="120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HK" sz="1200" dirty="0"/>
              <a:t>simple yet competitive data-driven baselines </a:t>
            </a:r>
            <a:r>
              <a:rPr lang="en-US" altLang="zh-TW" sz="1200" dirty="0"/>
              <a:t>with</a:t>
            </a:r>
            <a:r>
              <a:rPr lang="zh-TW" altLang="en-US" sz="1200" dirty="0"/>
              <a:t> </a:t>
            </a:r>
            <a:r>
              <a:rPr lang="en-US" altLang="zh-TW" sz="1200" dirty="0"/>
              <a:t>framework-specific</a:t>
            </a:r>
            <a:r>
              <a:rPr lang="zh-TW" altLang="en-US" sz="1200" dirty="0"/>
              <a:t> </a:t>
            </a:r>
            <a:r>
              <a:rPr lang="en-US" altLang="zh-TW" sz="1200" dirty="0"/>
              <a:t>adaptations</a:t>
            </a:r>
            <a:r>
              <a:rPr lang="en-HK" sz="1200" dirty="0"/>
              <a:t> for recovering derivations of DMRS</a:t>
            </a:r>
            <a:r>
              <a:rPr lang="en-US" altLang="zh-TW" sz="1200" dirty="0"/>
              <a:t>,</a:t>
            </a:r>
            <a:endParaRPr lang="en-HK" sz="120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sz="1200" dirty="0"/>
              <a:t>as a</a:t>
            </a:r>
            <a:r>
              <a:rPr lang="zh-TW" altLang="en-US" sz="1200" dirty="0"/>
              <a:t> </a:t>
            </a:r>
            <a:r>
              <a:rPr lang="en-US" altLang="zh-TW" sz="1200" dirty="0"/>
              <a:t>general</a:t>
            </a:r>
            <a:r>
              <a:rPr lang="zh-TW" altLang="en-US" sz="1200" dirty="0"/>
              <a:t> </a:t>
            </a:r>
            <a:r>
              <a:rPr lang="en-US" altLang="zh-TW" sz="1200" dirty="0"/>
              <a:t>approach</a:t>
            </a:r>
            <a:r>
              <a:rPr lang="zh-TW" altLang="en-US" sz="1200" dirty="0"/>
              <a:t> </a:t>
            </a:r>
            <a:r>
              <a:rPr lang="en-US" altLang="zh-TW" sz="1200" dirty="0"/>
              <a:t>to</a:t>
            </a:r>
            <a:r>
              <a:rPr lang="zh-TW" altLang="en-US" sz="1200" dirty="0"/>
              <a:t> </a:t>
            </a:r>
            <a:r>
              <a:rPr lang="en-HK" sz="1200" dirty="0"/>
              <a:t>compositional graph-to-tree translation, and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sz="1200" dirty="0"/>
              <a:t>as a</a:t>
            </a:r>
            <a:r>
              <a:rPr lang="zh-TW" altLang="en-US" sz="1200" dirty="0"/>
              <a:t> </a:t>
            </a:r>
            <a:r>
              <a:rPr lang="en-US" altLang="zh-TW" sz="1200" dirty="0"/>
              <a:t>solution</a:t>
            </a:r>
            <a:r>
              <a:rPr lang="zh-TW" altLang="en-US" sz="1200" dirty="0"/>
              <a:t> </a:t>
            </a:r>
            <a:r>
              <a:rPr lang="en-US" altLang="zh-TW" sz="1200" dirty="0"/>
              <a:t>to</a:t>
            </a:r>
            <a:r>
              <a:rPr lang="zh-TW" altLang="en-US" sz="1200" dirty="0"/>
              <a:t> </a:t>
            </a:r>
            <a:r>
              <a:rPr lang="en-US" altLang="zh-TW" sz="1200" dirty="0"/>
              <a:t>surface</a:t>
            </a:r>
            <a:r>
              <a:rPr lang="zh-TW" altLang="en-US" sz="1200" dirty="0"/>
              <a:t> </a:t>
            </a:r>
            <a:r>
              <a:rPr lang="en-US" altLang="zh-TW" sz="1200" dirty="0"/>
              <a:t>realization</a:t>
            </a:r>
            <a:r>
              <a:rPr lang="en-HK" sz="1200" dirty="0"/>
              <a:t> that provides </a:t>
            </a:r>
            <a:r>
              <a:rPr lang="en-HK" sz="1200" dirty="0" err="1"/>
              <a:t>explainability</a:t>
            </a:r>
            <a:r>
              <a:rPr lang="en-HK" sz="1200" dirty="0"/>
              <a:t>, syntactic disambiguation, and syntactic variation</a:t>
            </a:r>
            <a:r>
              <a:rPr lang="en-US" altLang="zh-TW" sz="1200" dirty="0"/>
              <a:t>s.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zh-TW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dirty="0"/>
              <a:t>Thank</a:t>
            </a:r>
            <a:r>
              <a:rPr lang="zh-TW" altLang="en-US" sz="1200" b="1" dirty="0"/>
              <a:t> </a:t>
            </a:r>
            <a:r>
              <a:rPr lang="en-US" altLang="zh-TW" sz="1200" b="1" dirty="0"/>
              <a:t>you</a:t>
            </a:r>
            <a:r>
              <a:rPr lang="zh-TW" altLang="en-US" sz="1200" b="1" dirty="0"/>
              <a:t> </a:t>
            </a:r>
            <a:r>
              <a:rPr lang="en-US" altLang="zh-TW" sz="1200" b="1" dirty="0"/>
              <a:t>for</a:t>
            </a:r>
            <a:r>
              <a:rPr lang="zh-TW" altLang="en-US" sz="1200" b="1" dirty="0"/>
              <a:t> </a:t>
            </a:r>
            <a:r>
              <a:rPr lang="en-US" altLang="zh-TW" sz="1200" b="1" dirty="0"/>
              <a:t>listening</a:t>
            </a:r>
            <a:endParaRPr lang="en-US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50988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HK" sz="1200" dirty="0"/>
              <a:t>To summarize</a:t>
            </a:r>
            <a:r>
              <a:rPr lang="en-US" altLang="zh-TW" sz="1200" dirty="0"/>
              <a:t>,</a:t>
            </a:r>
            <a:r>
              <a:rPr lang="zh-TW" altLang="en-US" sz="1200" dirty="0"/>
              <a:t> </a:t>
            </a:r>
            <a:r>
              <a:rPr lang="en-US" altLang="zh-TW" sz="1200" dirty="0"/>
              <a:t>w</a:t>
            </a:r>
            <a:r>
              <a:rPr lang="en-US" sz="1200" dirty="0"/>
              <a:t>e propose PSHRG-based models as</a:t>
            </a:r>
            <a:endParaRPr lang="en-HK" sz="120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HK" sz="1200" dirty="0"/>
              <a:t>simple yet competitive data-driven baselines </a:t>
            </a:r>
            <a:r>
              <a:rPr lang="en-US" altLang="zh-TW" sz="1200" dirty="0"/>
              <a:t>with</a:t>
            </a:r>
            <a:r>
              <a:rPr lang="zh-TW" altLang="en-US" sz="1200" dirty="0"/>
              <a:t> </a:t>
            </a:r>
            <a:r>
              <a:rPr lang="en-US" altLang="zh-TW" sz="1200" dirty="0"/>
              <a:t>framework-specific</a:t>
            </a:r>
            <a:r>
              <a:rPr lang="zh-TW" altLang="en-US" sz="1200" dirty="0"/>
              <a:t> </a:t>
            </a:r>
            <a:r>
              <a:rPr lang="en-US" altLang="zh-TW" sz="1200" dirty="0"/>
              <a:t>adaptations</a:t>
            </a:r>
            <a:r>
              <a:rPr lang="en-HK" sz="1200" dirty="0"/>
              <a:t> for recovering derivations of DMRS</a:t>
            </a:r>
            <a:r>
              <a:rPr lang="en-US" altLang="zh-TW" sz="1200" dirty="0"/>
              <a:t>,</a:t>
            </a:r>
            <a:endParaRPr lang="en-HK" sz="120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sz="1200" dirty="0"/>
              <a:t>as a</a:t>
            </a:r>
            <a:r>
              <a:rPr lang="zh-TW" altLang="en-US" sz="1200" dirty="0"/>
              <a:t> </a:t>
            </a:r>
            <a:r>
              <a:rPr lang="en-US" altLang="zh-TW" sz="1200" dirty="0"/>
              <a:t>general</a:t>
            </a:r>
            <a:r>
              <a:rPr lang="zh-TW" altLang="en-US" sz="1200" dirty="0"/>
              <a:t> </a:t>
            </a:r>
            <a:r>
              <a:rPr lang="en-US" altLang="zh-TW" sz="1200" dirty="0"/>
              <a:t>approach</a:t>
            </a:r>
            <a:r>
              <a:rPr lang="zh-TW" altLang="en-US" sz="1200" dirty="0"/>
              <a:t> </a:t>
            </a:r>
            <a:r>
              <a:rPr lang="en-US" altLang="zh-TW" sz="1200" dirty="0"/>
              <a:t>to</a:t>
            </a:r>
            <a:r>
              <a:rPr lang="zh-TW" altLang="en-US" sz="1200" dirty="0"/>
              <a:t> </a:t>
            </a:r>
            <a:r>
              <a:rPr lang="en-HK" sz="1200" dirty="0"/>
              <a:t>compositional graph-to-tree translation, and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sz="1200" dirty="0"/>
              <a:t>as a</a:t>
            </a:r>
            <a:r>
              <a:rPr lang="zh-TW" altLang="en-US" sz="1200" dirty="0"/>
              <a:t> </a:t>
            </a:r>
            <a:r>
              <a:rPr lang="en-US" altLang="zh-TW" sz="1200" dirty="0"/>
              <a:t>solution</a:t>
            </a:r>
            <a:r>
              <a:rPr lang="zh-TW" altLang="en-US" sz="1200" dirty="0"/>
              <a:t> </a:t>
            </a:r>
            <a:r>
              <a:rPr lang="en-US" altLang="zh-TW" sz="1200" dirty="0"/>
              <a:t>to</a:t>
            </a:r>
            <a:r>
              <a:rPr lang="zh-TW" altLang="en-US" sz="1200" dirty="0"/>
              <a:t> </a:t>
            </a:r>
            <a:r>
              <a:rPr lang="en-US" altLang="zh-TW" sz="1200" dirty="0"/>
              <a:t>surface</a:t>
            </a:r>
            <a:r>
              <a:rPr lang="zh-TW" altLang="en-US" sz="1200" dirty="0"/>
              <a:t> </a:t>
            </a:r>
            <a:r>
              <a:rPr lang="en-US" altLang="zh-TW" sz="1200" dirty="0"/>
              <a:t>realization</a:t>
            </a:r>
            <a:r>
              <a:rPr lang="en-HK" sz="1200" dirty="0"/>
              <a:t> that provides </a:t>
            </a:r>
            <a:r>
              <a:rPr lang="en-HK" sz="1200" dirty="0" err="1"/>
              <a:t>explainability</a:t>
            </a:r>
            <a:r>
              <a:rPr lang="en-HK" sz="1200" dirty="0"/>
              <a:t>, syntactic disambiguation, and syntactic variation</a:t>
            </a:r>
            <a:r>
              <a:rPr lang="en-US" altLang="zh-TW" sz="1200" dirty="0"/>
              <a:t>s.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zh-TW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dirty="0"/>
              <a:t>Thank</a:t>
            </a:r>
            <a:r>
              <a:rPr lang="zh-TW" altLang="en-US" sz="1200" b="1" dirty="0"/>
              <a:t> </a:t>
            </a:r>
            <a:r>
              <a:rPr lang="en-US" altLang="zh-TW" sz="1200" b="1" dirty="0"/>
              <a:t>you</a:t>
            </a:r>
            <a:r>
              <a:rPr lang="zh-TW" altLang="en-US" sz="1200" b="1" dirty="0"/>
              <a:t> </a:t>
            </a:r>
            <a:r>
              <a:rPr lang="en-US" altLang="zh-TW" sz="1200" b="1" dirty="0"/>
              <a:t>for</a:t>
            </a:r>
            <a:r>
              <a:rPr lang="zh-TW" altLang="en-US" sz="1200" b="1" dirty="0"/>
              <a:t> </a:t>
            </a:r>
            <a:r>
              <a:rPr lang="en-US" altLang="zh-TW" sz="1200" b="1" dirty="0"/>
              <a:t>listening</a:t>
            </a:r>
            <a:endParaRPr lang="en-US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30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Graph-Based Meaning Representations are designed for modelling sentence-level semantics</a:t>
            </a:r>
          </a:p>
          <a:p>
            <a:endParaRPr lang="en-H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H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here is a meaning representation graph for the sentence </a:t>
            </a:r>
            <a:r>
              <a:rPr lang="en-HK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boys want to go</a:t>
            </a:r>
            <a:r>
              <a:rPr lang="en-H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H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H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Generally, the nodes in the graphs represent words and</a:t>
            </a:r>
          </a:p>
          <a:p>
            <a:r>
              <a:rPr lang="en-H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edges encode the semantic dependencies between the words.</a:t>
            </a:r>
          </a:p>
          <a:p>
            <a:endParaRPr lang="en-H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H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en-H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H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H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representation we investigate is Dependency Minimal Recursion Semantics, or DMRS.</a:t>
            </a:r>
          </a:p>
          <a:p>
            <a:r>
              <a:rPr lang="en-H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H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H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H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H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H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H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22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respect to a sentence, a DMRS can be derived along with an derivation tree</a:t>
            </a:r>
          </a:p>
          <a:p>
            <a:r>
              <a:rPr lang="en-H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the English Resource Grammar, abbreviated as the ERG,</a:t>
            </a:r>
          </a:p>
          <a:p>
            <a:r>
              <a:rPr lang="en-H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broad-coverage hand-engineered HPSG grammar of English.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32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respect to a sentence, a DMRS can be derived along with an derivation tree</a:t>
            </a:r>
          </a:p>
          <a:p>
            <a:r>
              <a:rPr lang="en-H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the English Resource Grammar, abbreviated as the ERG,</a:t>
            </a:r>
          </a:p>
          <a:p>
            <a:r>
              <a:rPr lang="en-H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broad-coverage hand-engineered HPSG grammar of English.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093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8D752-810E-C94E-AA94-921C8B91A71A}" type="datetime1">
              <a:rPr lang="en-HK" smtClean="0"/>
              <a:t>14/9/2022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E68936-E292-E94B-B455-7AA63F7F4B70}"/>
              </a:ext>
            </a:extLst>
          </p:cNvPr>
          <p:cNvSpPr/>
          <p:nvPr userDrawn="1"/>
        </p:nvSpPr>
        <p:spPr>
          <a:xfrm>
            <a:off x="0" y="0"/>
            <a:ext cx="12192000" cy="43741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D84288-836A-E54F-A794-EE40A1A838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lum bright="-37000" contrast="-29000"/>
          </a:blip>
          <a:srcRect t="64985"/>
          <a:stretch/>
        </p:blipFill>
        <p:spPr>
          <a:xfrm>
            <a:off x="10869895" y="4374126"/>
            <a:ext cx="1407126" cy="503705"/>
          </a:xfrm>
          <a:prstGeom prst="rect">
            <a:avLst/>
          </a:prstGeom>
          <a:noFill/>
          <a:effectLst>
            <a:innerShdw dist="2540000" dir="21540000">
              <a:schemeClr val="tx2"/>
            </a:inn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6E8AE3-6983-DF45-BBAC-0D5B5D98A2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 contrast="100000"/>
          </a:blip>
          <a:srcRect b="35057"/>
          <a:stretch/>
        </p:blipFill>
        <p:spPr>
          <a:xfrm>
            <a:off x="10869895" y="3439904"/>
            <a:ext cx="1407126" cy="934222"/>
          </a:xfrm>
          <a:prstGeom prst="rect">
            <a:avLst/>
          </a:prstGeom>
          <a:effectLst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380FC6-F385-0347-BD7B-69500CE8AD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02054" y="5956587"/>
            <a:ext cx="3257272" cy="58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941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0C9C-FC63-844C-8E07-6A13286DE4BB}" type="datetime1">
              <a:rPr lang="en-HK" smtClean="0"/>
              <a:t>14/9/2022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63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E34C1-2B6E-A94C-9FC3-67DCC20047AA}" type="datetime1">
              <a:rPr lang="en-HK" smtClean="0"/>
              <a:t>14/9/2022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505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554D874-2509-6E47-9815-D2BE6BADD5E3}"/>
              </a:ext>
            </a:extLst>
          </p:cNvPr>
          <p:cNvSpPr/>
          <p:nvPr userDrawn="1"/>
        </p:nvSpPr>
        <p:spPr>
          <a:xfrm flipV="1">
            <a:off x="0" y="6432335"/>
            <a:ext cx="12192000" cy="42566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innerShdw blurRad="1270000">
              <a:schemeClr val="tx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719AE00-8B40-154C-AEB7-E187CEE953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lum bright="100000" contrast="100000"/>
          </a:blip>
          <a:srcRect t="64985"/>
          <a:stretch/>
        </p:blipFill>
        <p:spPr>
          <a:xfrm>
            <a:off x="10991815" y="6432337"/>
            <a:ext cx="1407126" cy="503705"/>
          </a:xfrm>
          <a:prstGeom prst="rect">
            <a:avLst/>
          </a:prstGeom>
          <a:noFill/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0925"/>
            <a:ext cx="10515600" cy="4351338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59645"/>
            <a:ext cx="2743200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D009FF29-FBF7-EF4E-986B-0F3391DD8016}" type="datetime1">
              <a:rPr lang="en-HK" smtClean="0"/>
              <a:pPr/>
              <a:t>14/9/2022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59645"/>
            <a:ext cx="4114800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9645"/>
            <a:ext cx="2743200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1DB157EA-20DF-AF46-B52B-79456540E7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1289C2A-4F7C-0048-BB3F-E33A93C244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lum bright="100000" contrast="100000"/>
          </a:blip>
          <a:srcRect b="35057"/>
          <a:stretch/>
        </p:blipFill>
        <p:spPr>
          <a:xfrm>
            <a:off x="10991815" y="5498115"/>
            <a:ext cx="1407126" cy="934222"/>
          </a:xfrm>
          <a:prstGeom prst="rect">
            <a:avLst/>
          </a:prstGeom>
          <a:noFill/>
          <a:effectLst>
            <a:innerShdw blurRad="1270000" dist="2540000" dir="21540000">
              <a:schemeClr val="tx2"/>
            </a:innerShdw>
          </a:effectLst>
        </p:spPr>
      </p:pic>
    </p:spTree>
    <p:extLst>
      <p:ext uri="{BB962C8B-B14F-4D97-AF65-F5344CB8AC3E}">
        <p14:creationId xmlns:p14="http://schemas.microsoft.com/office/powerpoint/2010/main" val="2984033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1882A-FA7F-954E-BA0E-50C6B581A0E4}" type="datetime1">
              <a:rPr lang="en-HK" smtClean="0"/>
              <a:t>14/9/2022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251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E27C6-A860-A344-99A7-EAB6D24422F9}" type="datetime1">
              <a:rPr lang="en-HK" smtClean="0"/>
              <a:t>14/9/2022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706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86779-A7D5-D34C-954D-DA6DB7F453C8}" type="datetime1">
              <a:rPr lang="en-HK" smtClean="0"/>
              <a:t>14/9/2022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91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CF96F-D91C-854D-B3E3-A65D611C6F7A}" type="datetime1">
              <a:rPr lang="en-HK" smtClean="0"/>
              <a:t>14/9/2022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281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D495D-A45D-0445-8B4E-90D9E2EA5D79}" type="datetime1">
              <a:rPr lang="en-HK" smtClean="0"/>
              <a:t>14/9/2022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88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5FCC5-7253-9741-9BAC-901294DA4CBB}" type="datetime1">
              <a:rPr lang="en-HK" smtClean="0"/>
              <a:t>14/9/2022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506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6731-5B60-AA45-A700-26E2655E8626}" type="datetime1">
              <a:rPr lang="en-HK" smtClean="0"/>
              <a:t>14/9/2022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793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683B09-3BCA-554D-8989-9A8B9CABEBD8}" type="datetime1">
              <a:rPr lang="en-HK" smtClean="0"/>
              <a:t>14/9/2022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157EA-20DF-AF46-B52B-79456540E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740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2" r:id="rId1"/>
    <p:sldLayoutId id="2147484213" r:id="rId2"/>
    <p:sldLayoutId id="2147484214" r:id="rId3"/>
    <p:sldLayoutId id="2147484215" r:id="rId4"/>
    <p:sldLayoutId id="2147484216" r:id="rId5"/>
    <p:sldLayoutId id="2147484217" r:id="rId6"/>
    <p:sldLayoutId id="2147484218" r:id="rId7"/>
    <p:sldLayoutId id="2147484219" r:id="rId8"/>
    <p:sldLayoutId id="2147484220" r:id="rId9"/>
    <p:sldLayoutId id="2147484221" r:id="rId10"/>
    <p:sldLayoutId id="214748422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0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emf"/><Relationship Id="rId4" Type="http://schemas.openxmlformats.org/officeDocument/2006/relationships/image" Target="../media/image8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emf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emf"/><Relationship Id="rId4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emf"/><Relationship Id="rId4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emf"/><Relationship Id="rId4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emf"/><Relationship Id="rId4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7" Type="http://schemas.openxmlformats.org/officeDocument/2006/relationships/image" Target="../media/image56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10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emf"/><Relationship Id="rId4" Type="http://schemas.openxmlformats.org/officeDocument/2006/relationships/image" Target="../media/image65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7" Type="http://schemas.openxmlformats.org/officeDocument/2006/relationships/image" Target="../media/image49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emf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76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75.emf"/><Relationship Id="rId4" Type="http://schemas.openxmlformats.org/officeDocument/2006/relationships/image" Target="../media/image74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e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A83CB-F530-2647-A3C1-4530A4854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7946741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Semantic Composition with PSHRG for Derivation Tree Reconstruction from Graph-Based Meaning Representations 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95652C-223D-9947-A161-6707DE3EE9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t">
            <a:normAutofit/>
          </a:bodyPr>
          <a:lstStyle/>
          <a:p>
            <a:pPr algn="l"/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Chun Hei Lo, Wai La</a:t>
            </a:r>
            <a:r>
              <a:rPr lang="en-US" altLang="zh-TW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m and </a:t>
            </a: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Hong Cheng</a:t>
            </a:r>
          </a:p>
        </p:txBody>
      </p:sp>
    </p:spTree>
    <p:extLst>
      <p:ext uri="{BB962C8B-B14F-4D97-AF65-F5344CB8AC3E}">
        <p14:creationId xmlns:p14="http://schemas.microsoft.com/office/powerpoint/2010/main" val="182542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C4AA3-D652-934F-A98E-4EC05A99E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>
                <a:solidFill>
                  <a:schemeClr val="tx2">
                    <a:lumMod val="90000"/>
                    <a:lumOff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Derivation Tree Reconstruction</a:t>
            </a:r>
            <a:endParaRPr lang="en-US" sz="40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39DD14F-B67E-DF47-BD1B-0C92C8F1DC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722641" y="2102963"/>
            <a:ext cx="3629966" cy="26468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067B2-BD27-1641-90F5-F4700BC83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10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DBC67D-BF54-C945-929D-51DA9521F386}"/>
              </a:ext>
            </a:extLst>
          </p:cNvPr>
          <p:cNvSpPr/>
          <p:nvPr/>
        </p:nvSpPr>
        <p:spPr>
          <a:xfrm>
            <a:off x="621527" y="3216634"/>
            <a:ext cx="2964017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zh-TW" sz="2400" i="1" dirty="0">
                <a:solidFill>
                  <a:srgbClr val="EBEBE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Some</a:t>
            </a:r>
            <a:r>
              <a:rPr lang="zh-TW" altLang="en-US" sz="2400" i="1" dirty="0">
                <a:solidFill>
                  <a:srgbClr val="EBEBE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TW" sz="2400" i="1" dirty="0">
                <a:solidFill>
                  <a:srgbClr val="EBEBE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boys</a:t>
            </a:r>
            <a:r>
              <a:rPr lang="zh-TW" altLang="en-US" sz="2400" i="1" dirty="0">
                <a:solidFill>
                  <a:srgbClr val="EBEBE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TW" sz="2400" i="1" dirty="0">
                <a:solidFill>
                  <a:srgbClr val="EBEBE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want</a:t>
            </a:r>
            <a:r>
              <a:rPr lang="zh-TW" altLang="en-US" sz="2400" i="1" dirty="0">
                <a:solidFill>
                  <a:srgbClr val="EBEBE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TW" sz="2400" i="1" dirty="0">
                <a:solidFill>
                  <a:srgbClr val="EBEBE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</a:t>
            </a:r>
            <a:r>
              <a:rPr lang="zh-TW" altLang="en-US" sz="2400" i="1" dirty="0">
                <a:solidFill>
                  <a:srgbClr val="EBEBE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TW" sz="2400" i="1" dirty="0">
                <a:solidFill>
                  <a:srgbClr val="EBEBE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go.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5A0FABE-DF9B-A443-80F9-0B8069D24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307" y="2644200"/>
            <a:ext cx="3708565" cy="157957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EE83E9B-08BF-774E-BD25-DE9D8DD3E1CD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7489704" y="3433987"/>
            <a:ext cx="6066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96C8DF6-4683-764F-B8CA-0F1F0C074D3A}"/>
              </a:ext>
            </a:extLst>
          </p:cNvPr>
          <p:cNvSpPr/>
          <p:nvPr/>
        </p:nvSpPr>
        <p:spPr>
          <a:xfrm>
            <a:off x="7699479" y="3064655"/>
            <a:ext cx="261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zh-TW" sz="2000" i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30785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C4AA3-D652-934F-A98E-4EC05A99E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Related</a:t>
            </a:r>
            <a:r>
              <a:rPr lang="zh-TW" altLang="en-US" dirty="0"/>
              <a:t> </a:t>
            </a:r>
            <a:r>
              <a:rPr lang="en-US" altLang="zh-TW" dirty="0"/>
              <a:t>Work</a:t>
            </a:r>
            <a:endParaRPr lang="en-US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067B2-BD27-1641-90F5-F4700BC83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11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BE2B59-A68B-D847-B515-C5DC4C627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altLang="zh-TW" sz="2400"/>
              <a:t>On</a:t>
            </a:r>
            <a:r>
              <a:rPr lang="zh-TW" altLang="en-US" sz="2400"/>
              <a:t> </a:t>
            </a:r>
            <a:r>
              <a:rPr lang="en-HK" altLang="zh-TW" sz="2400"/>
              <a:t>s</a:t>
            </a:r>
            <a:r>
              <a:rPr lang="en-HK" sz="2400"/>
              <a:t>urface </a:t>
            </a:r>
            <a:r>
              <a:rPr lang="en-US" altLang="zh-TW" sz="2400"/>
              <a:t>r</a:t>
            </a:r>
            <a:r>
              <a:rPr lang="en-HK" sz="2400"/>
              <a:t>ealization from ERG semantics</a:t>
            </a:r>
          </a:p>
          <a:p>
            <a:pPr fontAlgn="base"/>
            <a:r>
              <a:rPr lang="en-HK" sz="2000"/>
              <a:t>Data-driven methods:</a:t>
            </a:r>
            <a:endParaRPr lang="en-HK" sz="2400"/>
          </a:p>
          <a:p>
            <a:pPr lvl="1" fontAlgn="base"/>
            <a:r>
              <a:rPr lang="en-HK" sz="1600"/>
              <a:t>DAG Transducer (Ye et al., ACL 2018) (from Elementary Dependency Structure (EDS))</a:t>
            </a:r>
            <a:endParaRPr lang="en-HK" sz="1200"/>
          </a:p>
          <a:p>
            <a:pPr lvl="2" fontAlgn="base"/>
            <a:r>
              <a:rPr lang="en-HK" sz="1400"/>
              <a:t>Produces interpretable intermediate syntactic analysis: No;</a:t>
            </a:r>
          </a:p>
          <a:p>
            <a:pPr lvl="2" fontAlgn="base"/>
            <a:r>
              <a:rPr lang="en-HK" sz="1400"/>
              <a:t>Requires an HPSG grammar: No</a:t>
            </a:r>
          </a:p>
          <a:p>
            <a:pPr lvl="1" fontAlgn="base"/>
            <a:r>
              <a:rPr lang="en-HK" sz="1600"/>
              <a:t>Neural MRS (from DMRS)</a:t>
            </a:r>
          </a:p>
          <a:p>
            <a:pPr lvl="2" fontAlgn="base"/>
            <a:r>
              <a:rPr lang="en-HK" sz="1400"/>
              <a:t>Produces interpretable intermediate syntactic analysis: No;</a:t>
            </a:r>
          </a:p>
          <a:p>
            <a:pPr lvl="2" fontAlgn="base"/>
            <a:r>
              <a:rPr lang="en-HK" sz="1400"/>
              <a:t>Requires an HPSG grammar: No</a:t>
            </a:r>
          </a:p>
          <a:p>
            <a:pPr fontAlgn="base"/>
            <a:r>
              <a:rPr lang="en-HK" sz="2000"/>
              <a:t>HPSG grammar-based generator:</a:t>
            </a:r>
          </a:p>
          <a:p>
            <a:pPr lvl="1" fontAlgn="base"/>
            <a:r>
              <a:rPr lang="en-HK" sz="1600"/>
              <a:t>The A</a:t>
            </a:r>
            <a:r>
              <a:rPr lang="en-US" altLang="zh-TW" sz="1600"/>
              <a:t>nswer</a:t>
            </a:r>
            <a:r>
              <a:rPr lang="zh-TW" altLang="en-US" sz="1600"/>
              <a:t> </a:t>
            </a:r>
            <a:r>
              <a:rPr lang="en-US" altLang="zh-TW" sz="1600"/>
              <a:t>Constraint</a:t>
            </a:r>
            <a:r>
              <a:rPr lang="zh-TW" altLang="en-US" sz="1600"/>
              <a:t> </a:t>
            </a:r>
            <a:r>
              <a:rPr lang="en-US" altLang="zh-TW" sz="1600"/>
              <a:t>Engine (ACE)</a:t>
            </a:r>
          </a:p>
          <a:p>
            <a:pPr lvl="2" fontAlgn="base"/>
            <a:r>
              <a:rPr lang="en-HK" sz="1400"/>
              <a:t>Produces interpretable intermediate syntactic analysis: Yes (gold-standard);</a:t>
            </a:r>
          </a:p>
          <a:p>
            <a:pPr lvl="2" fontAlgn="base"/>
            <a:r>
              <a:rPr lang="en-HK" sz="1400"/>
              <a:t>Requires an HPSG grammar: Yes</a:t>
            </a:r>
            <a:endParaRPr lang="en-US" altLang="zh-TW" sz="1200"/>
          </a:p>
          <a:p>
            <a:pPr lvl="1" fontAlgn="base"/>
            <a:endParaRPr lang="en-US" altLang="zh-TW" sz="1600"/>
          </a:p>
          <a:p>
            <a:pPr lvl="2" fontAlgn="base"/>
            <a:endParaRPr lang="en-US" altLang="zh-TW" sz="1200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6626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C4AA3-D652-934F-A98E-4EC05A99E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Related</a:t>
            </a:r>
            <a:r>
              <a:rPr lang="zh-TW" altLang="en-US" dirty="0"/>
              <a:t> </a:t>
            </a:r>
            <a:r>
              <a:rPr lang="en-US" altLang="zh-TW" dirty="0"/>
              <a:t>Work</a:t>
            </a:r>
            <a:endParaRPr lang="en-US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067B2-BD27-1641-90F5-F4700BC83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12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BE2B59-A68B-D847-B515-C5DC4C627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altLang="zh-TW" sz="2400"/>
              <a:t>On</a:t>
            </a:r>
            <a:r>
              <a:rPr lang="zh-TW" altLang="en-US" sz="2400"/>
              <a:t> </a:t>
            </a:r>
            <a:r>
              <a:rPr lang="en-US" sz="2400"/>
              <a:t>semantic parsing to ERG semantics</a:t>
            </a:r>
          </a:p>
          <a:p>
            <a:pPr fontAlgn="base"/>
            <a:r>
              <a:rPr lang="en-HK" sz="2000"/>
              <a:t>Data-driven method:</a:t>
            </a:r>
            <a:endParaRPr lang="en-HK" sz="2400"/>
          </a:p>
          <a:p>
            <a:pPr lvl="1" fontAlgn="base"/>
            <a:r>
              <a:rPr lang="en-US" sz="1600"/>
              <a:t>An SHRG-based parser (Chen et al., ACL 2018)</a:t>
            </a:r>
            <a:endParaRPr lang="en-HK" sz="600"/>
          </a:p>
          <a:p>
            <a:pPr lvl="2" fontAlgn="base"/>
            <a:r>
              <a:rPr lang="en-HK" sz="1400"/>
              <a:t>Produces interpretable intermediate syntactic analysis: Yes;</a:t>
            </a:r>
          </a:p>
          <a:p>
            <a:pPr lvl="2" fontAlgn="base"/>
            <a:r>
              <a:rPr lang="en-HK" sz="1400"/>
              <a:t>Requires a HPSG grammar: No</a:t>
            </a:r>
          </a:p>
          <a:p>
            <a:pPr fontAlgn="base"/>
            <a:r>
              <a:rPr lang="en-HK" sz="2000"/>
              <a:t>HPSG grammar-based generator:</a:t>
            </a:r>
          </a:p>
          <a:p>
            <a:pPr lvl="1" fontAlgn="base"/>
            <a:r>
              <a:rPr lang="en-HK" sz="1600"/>
              <a:t>The A</a:t>
            </a:r>
            <a:r>
              <a:rPr lang="en-US" altLang="zh-TW" sz="1600"/>
              <a:t>nswer</a:t>
            </a:r>
            <a:r>
              <a:rPr lang="zh-TW" altLang="en-US" sz="1600"/>
              <a:t> </a:t>
            </a:r>
            <a:r>
              <a:rPr lang="en-US" altLang="zh-TW" sz="1600"/>
              <a:t>Constraint</a:t>
            </a:r>
            <a:r>
              <a:rPr lang="zh-TW" altLang="en-US" sz="1600"/>
              <a:t> </a:t>
            </a:r>
            <a:r>
              <a:rPr lang="en-US" altLang="zh-TW" sz="1600"/>
              <a:t>Engine (ACE)</a:t>
            </a:r>
          </a:p>
          <a:p>
            <a:pPr lvl="2" fontAlgn="base"/>
            <a:r>
              <a:rPr lang="en-HK" sz="1400"/>
              <a:t>Produces interpretable intermediate syntactic analysis: Yes (gold-standard);</a:t>
            </a:r>
          </a:p>
          <a:p>
            <a:pPr lvl="2" fontAlgn="base"/>
            <a:r>
              <a:rPr lang="en-HK" sz="1400"/>
              <a:t>Requires an HPSG grammar: Yes</a:t>
            </a:r>
            <a:endParaRPr lang="en-US" altLang="zh-TW" sz="1200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018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9691B8D-9EC3-8946-90A5-E3C9822E6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629" y="2600681"/>
            <a:ext cx="2496037" cy="1437112"/>
          </a:xfrm>
          <a:prstGeom prst="rect">
            <a:avLst/>
          </a:prstGeom>
          <a:ln w="12700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4C4AA3-D652-934F-A98E-4EC05A99E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Semantic Composition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067B2-BD27-1641-90F5-F4700BC83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13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D6CFCF-31E7-3E48-9146-58CA975ED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0979" y="2424281"/>
            <a:ext cx="2722949" cy="1134562"/>
          </a:xfrm>
          <a:prstGeom prst="rect">
            <a:avLst/>
          </a:prstGeom>
          <a:ln w="12700"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EB86D7B-C62A-8E40-8C18-DE8F73D9C3A1}"/>
              </a:ext>
            </a:extLst>
          </p:cNvPr>
          <p:cNvSpPr txBox="1"/>
          <p:nvPr/>
        </p:nvSpPr>
        <p:spPr>
          <a:xfrm>
            <a:off x="6400620" y="4284000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_want_v_1(</a:t>
            </a:r>
            <a:r>
              <a:rPr lang="en-HK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HK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HK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HK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C6BBF8-2070-E64B-8B28-0CC00E197657}"/>
              </a:ext>
            </a:extLst>
          </p:cNvPr>
          <p:cNvSpPr txBox="1"/>
          <p:nvPr/>
        </p:nvSpPr>
        <p:spPr>
          <a:xfrm>
            <a:off x="9858322" y="4290394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</a:rPr>
              <a:t>_go_v_1(</a:t>
            </a:r>
            <a:r>
              <a:rPr lang="en-HK" i="1" dirty="0">
                <a:solidFill>
                  <a:srgbClr val="000000"/>
                </a:solidFill>
                <a:latin typeface="times new roman" panose="02020603050405020304" pitchFamily="18" charset="0"/>
              </a:rPr>
              <a:t>e</a:t>
            </a:r>
            <a:r>
              <a:rPr lang="en-HK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</a:rPr>
              <a:t>,    )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461E2D-BAAF-F046-B87F-4AFBA8493FEA}"/>
              </a:ext>
            </a:extLst>
          </p:cNvPr>
          <p:cNvSpPr txBox="1"/>
          <p:nvPr/>
        </p:nvSpPr>
        <p:spPr>
          <a:xfrm>
            <a:off x="11027926" y="4278799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TW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baseline="-25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5A4360-CDD1-B847-8BE7-D7A375B3B1DD}"/>
              </a:ext>
            </a:extLst>
          </p:cNvPr>
          <p:cNvSpPr/>
          <p:nvPr/>
        </p:nvSpPr>
        <p:spPr>
          <a:xfrm>
            <a:off x="8076993" y="4287037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HK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8847CC2-3EA9-3D4F-A7A9-F2F1DBD11CF5}"/>
              </a:ext>
            </a:extLst>
          </p:cNvPr>
          <p:cNvSpPr/>
          <p:nvPr/>
        </p:nvSpPr>
        <p:spPr>
          <a:xfrm>
            <a:off x="8267433" y="4287037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1571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/>
      <p:bldP spid="22" grpId="0"/>
      <p:bldP spid="23" grpId="0"/>
      <p:bldP spid="26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9691B8D-9EC3-8946-90A5-E3C9822E6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629" y="2600681"/>
            <a:ext cx="2496037" cy="1437112"/>
          </a:xfrm>
          <a:prstGeom prst="rect">
            <a:avLst/>
          </a:prstGeom>
          <a:ln w="12700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4C4AA3-D652-934F-A98E-4EC05A99E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Composition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067B2-BD27-1641-90F5-F4700BC83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14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D6CFCF-31E7-3E48-9146-58CA975ED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255" y="2424281"/>
            <a:ext cx="2722949" cy="1134562"/>
          </a:xfrm>
          <a:prstGeom prst="rect">
            <a:avLst/>
          </a:prstGeom>
          <a:ln w="12700"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4C6BBF8-2070-E64B-8B28-0CC00E197657}"/>
              </a:ext>
            </a:extLst>
          </p:cNvPr>
          <p:cNvSpPr txBox="1"/>
          <p:nvPr/>
        </p:nvSpPr>
        <p:spPr>
          <a:xfrm>
            <a:off x="9858322" y="4290394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</a:rPr>
              <a:t>_go_v_1(</a:t>
            </a:r>
            <a:r>
              <a:rPr lang="en-HK" i="1" dirty="0">
                <a:solidFill>
                  <a:srgbClr val="000000"/>
                </a:solidFill>
                <a:latin typeface="times new roman" panose="02020603050405020304" pitchFamily="18" charset="0"/>
              </a:rPr>
              <a:t>e</a:t>
            </a:r>
            <a:r>
              <a:rPr lang="en-HK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</a:rPr>
              <a:t>,    )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461E2D-BAAF-F046-B87F-4AFBA8493FEA}"/>
              </a:ext>
            </a:extLst>
          </p:cNvPr>
          <p:cNvSpPr txBox="1"/>
          <p:nvPr/>
        </p:nvSpPr>
        <p:spPr>
          <a:xfrm>
            <a:off x="11027926" y="4278799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TW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baseline="-2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8E7D38-DB89-5A01-AF40-6AB88396676E}"/>
              </a:ext>
            </a:extLst>
          </p:cNvPr>
          <p:cNvSpPr txBox="1"/>
          <p:nvPr/>
        </p:nvSpPr>
        <p:spPr>
          <a:xfrm>
            <a:off x="6400620" y="4284000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_want_v_1(</a:t>
            </a:r>
            <a:r>
              <a:rPr lang="en-HK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HK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HK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HK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2568A3-35FD-FA05-1567-3949D4834FFD}"/>
              </a:ext>
            </a:extLst>
          </p:cNvPr>
          <p:cNvSpPr/>
          <p:nvPr/>
        </p:nvSpPr>
        <p:spPr>
          <a:xfrm>
            <a:off x="8076993" y="4287037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HK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BD9DB6-2DCA-9BC7-3E54-613E5456D5DC}"/>
              </a:ext>
            </a:extLst>
          </p:cNvPr>
          <p:cNvSpPr/>
          <p:nvPr/>
        </p:nvSpPr>
        <p:spPr>
          <a:xfrm>
            <a:off x="8267433" y="4287037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43B124B3-752F-9B77-5301-B6C163253A69}"/>
              </a:ext>
            </a:extLst>
          </p:cNvPr>
          <p:cNvCxnSpPr>
            <a:cxnSpLocks/>
          </p:cNvCxnSpPr>
          <p:nvPr/>
        </p:nvCxnSpPr>
        <p:spPr>
          <a:xfrm>
            <a:off x="8267433" y="4656369"/>
            <a:ext cx="2398162" cy="3357"/>
          </a:xfrm>
          <a:prstGeom prst="bentConnector4">
            <a:avLst>
              <a:gd name="adj1" fmla="val 124"/>
              <a:gd name="adj2" fmla="val 6909651"/>
            </a:avLst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9668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9691B8D-9EC3-8946-90A5-E3C9822E6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629" y="2600681"/>
            <a:ext cx="2496037" cy="1437112"/>
          </a:xfrm>
          <a:prstGeom prst="rect">
            <a:avLst/>
          </a:prstGeom>
          <a:ln w="12700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4C4AA3-D652-934F-A98E-4EC05A99E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Composition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067B2-BD27-1641-90F5-F4700BC83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15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D6CFCF-31E7-3E48-9146-58CA975ED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255" y="2424281"/>
            <a:ext cx="2722949" cy="1134562"/>
          </a:xfrm>
          <a:prstGeom prst="rect">
            <a:avLst/>
          </a:prstGeom>
          <a:ln w="12700"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4C6BBF8-2070-E64B-8B28-0CC00E197657}"/>
              </a:ext>
            </a:extLst>
          </p:cNvPr>
          <p:cNvSpPr txBox="1"/>
          <p:nvPr/>
        </p:nvSpPr>
        <p:spPr>
          <a:xfrm>
            <a:off x="9858322" y="4290394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</a:rPr>
              <a:t>_go_v_1(</a:t>
            </a:r>
            <a:r>
              <a:rPr lang="en-HK" i="1" dirty="0">
                <a:solidFill>
                  <a:srgbClr val="000000"/>
                </a:solidFill>
                <a:latin typeface="times new roman" panose="02020603050405020304" pitchFamily="18" charset="0"/>
              </a:rPr>
              <a:t>e</a:t>
            </a:r>
            <a:r>
              <a:rPr lang="en-HK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</a:rPr>
              <a:t>,    )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461E2D-BAAF-F046-B87F-4AFBA8493FEA}"/>
              </a:ext>
            </a:extLst>
          </p:cNvPr>
          <p:cNvSpPr txBox="1"/>
          <p:nvPr/>
        </p:nvSpPr>
        <p:spPr>
          <a:xfrm>
            <a:off x="11027926" y="4278799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TW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baseline="-2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8E7D38-DB89-5A01-AF40-6AB88396676E}"/>
              </a:ext>
            </a:extLst>
          </p:cNvPr>
          <p:cNvSpPr txBox="1"/>
          <p:nvPr/>
        </p:nvSpPr>
        <p:spPr>
          <a:xfrm>
            <a:off x="6400620" y="4284000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_want_v_1(</a:t>
            </a:r>
            <a:r>
              <a:rPr lang="en-HK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HK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HK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HK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2568A3-35FD-FA05-1567-3949D4834FFD}"/>
              </a:ext>
            </a:extLst>
          </p:cNvPr>
          <p:cNvSpPr/>
          <p:nvPr/>
        </p:nvSpPr>
        <p:spPr>
          <a:xfrm>
            <a:off x="8076993" y="4287037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HK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BD9DB6-2DCA-9BC7-3E54-613E5456D5DC}"/>
              </a:ext>
            </a:extLst>
          </p:cNvPr>
          <p:cNvSpPr/>
          <p:nvPr/>
        </p:nvSpPr>
        <p:spPr>
          <a:xfrm>
            <a:off x="8267433" y="4287037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5C24051A-73C8-5C19-A183-BFCB2BDD50C7}"/>
              </a:ext>
            </a:extLst>
          </p:cNvPr>
          <p:cNvCxnSpPr>
            <a:cxnSpLocks/>
          </p:cNvCxnSpPr>
          <p:nvPr/>
        </p:nvCxnSpPr>
        <p:spPr>
          <a:xfrm>
            <a:off x="8267433" y="4656369"/>
            <a:ext cx="2398162" cy="3357"/>
          </a:xfrm>
          <a:prstGeom prst="bentConnector4">
            <a:avLst>
              <a:gd name="adj1" fmla="val 124"/>
              <a:gd name="adj2" fmla="val 6909651"/>
            </a:avLst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9931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9691B8D-9EC3-8946-90A5-E3C9822E6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629" y="2600681"/>
            <a:ext cx="2496037" cy="1437112"/>
          </a:xfrm>
          <a:prstGeom prst="rect">
            <a:avLst/>
          </a:prstGeom>
          <a:ln w="12700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4C4AA3-D652-934F-A98E-4EC05A99E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Composition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067B2-BD27-1641-90F5-F4700BC83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16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D6CFCF-31E7-3E48-9146-58CA975ED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255" y="2424281"/>
            <a:ext cx="2722949" cy="1134562"/>
          </a:xfrm>
          <a:prstGeom prst="rect">
            <a:avLst/>
          </a:prstGeom>
          <a:ln w="12700"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8AA5F1-D992-3E4F-8AFC-E22BEF3486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4695" y="3162281"/>
            <a:ext cx="907650" cy="403400"/>
          </a:xfrm>
          <a:prstGeom prst="rect">
            <a:avLst/>
          </a:prstGeom>
          <a:ln w="12700"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220816-AB91-9C48-8947-CDAC0CA9AF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8300" y="3162281"/>
            <a:ext cx="1613600" cy="907650"/>
          </a:xfrm>
          <a:prstGeom prst="rect">
            <a:avLst/>
          </a:prstGeom>
          <a:ln w="12700"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B649A9D-CDBE-FE49-9663-31554828E323}"/>
              </a:ext>
            </a:extLst>
          </p:cNvPr>
          <p:cNvSpPr txBox="1"/>
          <p:nvPr/>
        </p:nvSpPr>
        <p:spPr>
          <a:xfrm>
            <a:off x="1518785" y="428400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some_q</a:t>
            </a:r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8D7811-0D40-FC4D-96F7-B5F258D67BC9}"/>
              </a:ext>
            </a:extLst>
          </p:cNvPr>
          <p:cNvSpPr txBox="1"/>
          <p:nvPr/>
        </p:nvSpPr>
        <p:spPr>
          <a:xfrm>
            <a:off x="4479870" y="4284000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_boy_n_1(</a:t>
            </a:r>
            <a:r>
              <a:rPr lang="en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778ADC-039C-C049-8CB2-947228955A51}"/>
              </a:ext>
            </a:extLst>
          </p:cNvPr>
          <p:cNvSpPr/>
          <p:nvPr/>
        </p:nvSpPr>
        <p:spPr>
          <a:xfrm>
            <a:off x="2714135" y="4287037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D0E345-68D6-894F-8560-B5F6854B9022}"/>
              </a:ext>
            </a:extLst>
          </p:cNvPr>
          <p:cNvSpPr/>
          <p:nvPr/>
        </p:nvSpPr>
        <p:spPr>
          <a:xfrm>
            <a:off x="2902648" y="4287037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503737-8F59-6946-B07D-379DA643CEE1}"/>
              </a:ext>
            </a:extLst>
          </p:cNvPr>
          <p:cNvSpPr/>
          <p:nvPr/>
        </p:nvSpPr>
        <p:spPr>
          <a:xfrm>
            <a:off x="5471937" y="4287037"/>
            <a:ext cx="36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E4A6FC-FFFE-4548-A9B3-B55D5DED08F9}"/>
              </a:ext>
            </a:extLst>
          </p:cNvPr>
          <p:cNvSpPr/>
          <p:nvPr/>
        </p:nvSpPr>
        <p:spPr>
          <a:xfrm>
            <a:off x="2419712" y="4292203"/>
            <a:ext cx="36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7C2FAF-8D50-DD72-7A68-948FE748ED60}"/>
              </a:ext>
            </a:extLst>
          </p:cNvPr>
          <p:cNvSpPr txBox="1"/>
          <p:nvPr/>
        </p:nvSpPr>
        <p:spPr>
          <a:xfrm>
            <a:off x="9858322" y="4290394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</a:rPr>
              <a:t>_go_v_1(</a:t>
            </a:r>
            <a:r>
              <a:rPr lang="en-HK" i="1" dirty="0">
                <a:solidFill>
                  <a:srgbClr val="000000"/>
                </a:solidFill>
                <a:latin typeface="times new roman" panose="02020603050405020304" pitchFamily="18" charset="0"/>
              </a:rPr>
              <a:t>e</a:t>
            </a:r>
            <a:r>
              <a:rPr lang="en-HK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</a:rPr>
              <a:t>,    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E00043-C2DA-27E9-2C8A-F9D0EA608A08}"/>
              </a:ext>
            </a:extLst>
          </p:cNvPr>
          <p:cNvSpPr txBox="1"/>
          <p:nvPr/>
        </p:nvSpPr>
        <p:spPr>
          <a:xfrm>
            <a:off x="11027926" y="4278799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TW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baseline="-25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69F6EE-C62C-45E5-D4DC-A72BC0BD6ED3}"/>
              </a:ext>
            </a:extLst>
          </p:cNvPr>
          <p:cNvSpPr txBox="1"/>
          <p:nvPr/>
        </p:nvSpPr>
        <p:spPr>
          <a:xfrm>
            <a:off x="6400620" y="4284000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_want_v_1(</a:t>
            </a:r>
            <a:r>
              <a:rPr lang="en-HK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HK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HK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HK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0B38F2-F1B4-4E4D-B2C1-DF712EA4EAEC}"/>
              </a:ext>
            </a:extLst>
          </p:cNvPr>
          <p:cNvSpPr/>
          <p:nvPr/>
        </p:nvSpPr>
        <p:spPr>
          <a:xfrm>
            <a:off x="8076993" y="4287037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HK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E94383-07DB-998A-BA90-651892B31271}"/>
              </a:ext>
            </a:extLst>
          </p:cNvPr>
          <p:cNvSpPr/>
          <p:nvPr/>
        </p:nvSpPr>
        <p:spPr>
          <a:xfrm>
            <a:off x="8267433" y="4287037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F8A4E1D9-81CC-762D-0173-2D8C06CD7028}"/>
              </a:ext>
            </a:extLst>
          </p:cNvPr>
          <p:cNvCxnSpPr>
            <a:cxnSpLocks/>
          </p:cNvCxnSpPr>
          <p:nvPr/>
        </p:nvCxnSpPr>
        <p:spPr>
          <a:xfrm>
            <a:off x="8267433" y="4656369"/>
            <a:ext cx="2398162" cy="3357"/>
          </a:xfrm>
          <a:prstGeom prst="bentConnector4">
            <a:avLst>
              <a:gd name="adj1" fmla="val 124"/>
              <a:gd name="adj2" fmla="val 6909651"/>
            </a:avLst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825607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9691B8D-9EC3-8946-90A5-E3C9822E6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629" y="2600681"/>
            <a:ext cx="2496037" cy="1437112"/>
          </a:xfrm>
          <a:prstGeom prst="rect">
            <a:avLst/>
          </a:prstGeom>
          <a:ln w="12700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4C4AA3-D652-934F-A98E-4EC05A99E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Composition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067B2-BD27-1641-90F5-F4700BC83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D6CFCF-31E7-3E48-9146-58CA975ED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255" y="2424281"/>
            <a:ext cx="2722949" cy="1134562"/>
          </a:xfrm>
          <a:prstGeom prst="rect">
            <a:avLst/>
          </a:prstGeom>
          <a:ln w="12700"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8AA5F1-D992-3E4F-8AFC-E22BEF348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135" y="3162281"/>
            <a:ext cx="907650" cy="403400"/>
          </a:xfrm>
          <a:prstGeom prst="rect">
            <a:avLst/>
          </a:prstGeom>
          <a:ln w="12700"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220816-AB91-9C48-8947-CDAC0CA9AF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8300" y="3162281"/>
            <a:ext cx="1613600" cy="907650"/>
          </a:xfrm>
          <a:prstGeom prst="rect">
            <a:avLst/>
          </a:prstGeom>
          <a:ln w="12700"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EF443D-4340-3FCC-33B1-33F943B9616B}"/>
              </a:ext>
            </a:extLst>
          </p:cNvPr>
          <p:cNvSpPr txBox="1"/>
          <p:nvPr/>
        </p:nvSpPr>
        <p:spPr>
          <a:xfrm>
            <a:off x="1518785" y="428400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some_q</a:t>
            </a:r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450BE4-3BAF-4ADA-FF25-4AE9E5AF540D}"/>
              </a:ext>
            </a:extLst>
          </p:cNvPr>
          <p:cNvSpPr txBox="1"/>
          <p:nvPr/>
        </p:nvSpPr>
        <p:spPr>
          <a:xfrm>
            <a:off x="4479870" y="4284000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_boy_n_1(</a:t>
            </a:r>
            <a:r>
              <a:rPr lang="en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287FBF-97DF-00BB-AE2C-2D7F27951492}"/>
              </a:ext>
            </a:extLst>
          </p:cNvPr>
          <p:cNvSpPr/>
          <p:nvPr/>
        </p:nvSpPr>
        <p:spPr>
          <a:xfrm>
            <a:off x="2714135" y="4287037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1E1CEC-95F1-4B3A-543F-1BE784E0EBE3}"/>
              </a:ext>
            </a:extLst>
          </p:cNvPr>
          <p:cNvSpPr/>
          <p:nvPr/>
        </p:nvSpPr>
        <p:spPr>
          <a:xfrm>
            <a:off x="2902648" y="4287037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5565C5-4AC8-D218-0434-1BC16225AA42}"/>
              </a:ext>
            </a:extLst>
          </p:cNvPr>
          <p:cNvSpPr/>
          <p:nvPr/>
        </p:nvSpPr>
        <p:spPr>
          <a:xfrm>
            <a:off x="5471937" y="4287037"/>
            <a:ext cx="36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CEE91B-C102-0C88-558A-658AAC0CA5EC}"/>
              </a:ext>
            </a:extLst>
          </p:cNvPr>
          <p:cNvSpPr/>
          <p:nvPr/>
        </p:nvSpPr>
        <p:spPr>
          <a:xfrm>
            <a:off x="2419712" y="4292203"/>
            <a:ext cx="36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2C8DDD-31C2-953B-BF27-FC850E64A326}"/>
              </a:ext>
            </a:extLst>
          </p:cNvPr>
          <p:cNvSpPr txBox="1"/>
          <p:nvPr/>
        </p:nvSpPr>
        <p:spPr>
          <a:xfrm>
            <a:off x="9858322" y="4290394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</a:rPr>
              <a:t>_go_v_1(</a:t>
            </a:r>
            <a:r>
              <a:rPr lang="en-HK" i="1" dirty="0">
                <a:solidFill>
                  <a:srgbClr val="000000"/>
                </a:solidFill>
                <a:latin typeface="times new roman" panose="02020603050405020304" pitchFamily="18" charset="0"/>
              </a:rPr>
              <a:t>e</a:t>
            </a:r>
            <a:r>
              <a:rPr lang="en-HK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</a:rPr>
              <a:t>,    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CFF59D-0FEA-0D05-94DE-29072FD916C1}"/>
              </a:ext>
            </a:extLst>
          </p:cNvPr>
          <p:cNvSpPr txBox="1"/>
          <p:nvPr/>
        </p:nvSpPr>
        <p:spPr>
          <a:xfrm>
            <a:off x="11027926" y="4278799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TW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baseline="-25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C0DB51-3B09-EE68-CDD6-B1D3E83F31BA}"/>
              </a:ext>
            </a:extLst>
          </p:cNvPr>
          <p:cNvSpPr txBox="1"/>
          <p:nvPr/>
        </p:nvSpPr>
        <p:spPr>
          <a:xfrm>
            <a:off x="6400620" y="4284000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_want_v_1(</a:t>
            </a:r>
            <a:r>
              <a:rPr lang="en-HK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HK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HK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HK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48FFEA-BA28-4149-A948-75537DB6CDC6}"/>
              </a:ext>
            </a:extLst>
          </p:cNvPr>
          <p:cNvSpPr/>
          <p:nvPr/>
        </p:nvSpPr>
        <p:spPr>
          <a:xfrm>
            <a:off x="8076993" y="4287037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HK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A4DFC5-DF08-448B-AA57-A119E1FAD49E}"/>
              </a:ext>
            </a:extLst>
          </p:cNvPr>
          <p:cNvSpPr/>
          <p:nvPr/>
        </p:nvSpPr>
        <p:spPr>
          <a:xfrm>
            <a:off x="8267433" y="4287037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9FF707D7-A7F4-06A2-BC3B-C6E8F0865E97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 flipH="1" flipV="1">
            <a:off x="4045892" y="3504887"/>
            <a:ext cx="8238" cy="2294726"/>
          </a:xfrm>
          <a:prstGeom prst="bentConnector4">
            <a:avLst>
              <a:gd name="adj1" fmla="val -2774945"/>
              <a:gd name="adj2" fmla="val 99933"/>
            </a:avLst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8A5951D6-C726-6C97-8350-C215A1E6C151}"/>
              </a:ext>
            </a:extLst>
          </p:cNvPr>
          <p:cNvCxnSpPr>
            <a:cxnSpLocks/>
          </p:cNvCxnSpPr>
          <p:nvPr/>
        </p:nvCxnSpPr>
        <p:spPr>
          <a:xfrm>
            <a:off x="8267433" y="4656369"/>
            <a:ext cx="2398162" cy="3357"/>
          </a:xfrm>
          <a:prstGeom prst="bentConnector4">
            <a:avLst>
              <a:gd name="adj1" fmla="val 124"/>
              <a:gd name="adj2" fmla="val 6909651"/>
            </a:avLst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7806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9691B8D-9EC3-8946-90A5-E3C9822E6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629" y="2600681"/>
            <a:ext cx="2496037" cy="1437112"/>
          </a:xfrm>
          <a:prstGeom prst="rect">
            <a:avLst/>
          </a:prstGeom>
          <a:ln w="12700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4C4AA3-D652-934F-A98E-4EC05A99E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Composition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067B2-BD27-1641-90F5-F4700BC83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18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D6CFCF-31E7-3E48-9146-58CA975ED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255" y="2424281"/>
            <a:ext cx="2722949" cy="1134562"/>
          </a:xfrm>
          <a:prstGeom prst="rect">
            <a:avLst/>
          </a:prstGeom>
          <a:ln w="12700"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8AA5F1-D992-3E4F-8AFC-E22BEF348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135" y="3162281"/>
            <a:ext cx="907650" cy="403400"/>
          </a:xfrm>
          <a:prstGeom prst="rect">
            <a:avLst/>
          </a:prstGeom>
          <a:ln w="12700"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220816-AB91-9C48-8947-CDAC0CA9AF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8300" y="3162281"/>
            <a:ext cx="1613600" cy="907650"/>
          </a:xfrm>
          <a:prstGeom prst="rect">
            <a:avLst/>
          </a:prstGeom>
          <a:ln w="12700"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EF443D-4340-3FCC-33B1-33F943B9616B}"/>
              </a:ext>
            </a:extLst>
          </p:cNvPr>
          <p:cNvSpPr txBox="1"/>
          <p:nvPr/>
        </p:nvSpPr>
        <p:spPr>
          <a:xfrm>
            <a:off x="1518785" y="428400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some_q</a:t>
            </a:r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450BE4-3BAF-4ADA-FF25-4AE9E5AF540D}"/>
              </a:ext>
            </a:extLst>
          </p:cNvPr>
          <p:cNvSpPr txBox="1"/>
          <p:nvPr/>
        </p:nvSpPr>
        <p:spPr>
          <a:xfrm>
            <a:off x="4479870" y="4284000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_boy_n_1(</a:t>
            </a:r>
            <a:r>
              <a:rPr lang="en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287FBF-97DF-00BB-AE2C-2D7F27951492}"/>
              </a:ext>
            </a:extLst>
          </p:cNvPr>
          <p:cNvSpPr/>
          <p:nvPr/>
        </p:nvSpPr>
        <p:spPr>
          <a:xfrm>
            <a:off x="2714135" y="4287037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1E1CEC-95F1-4B3A-543F-1BE784E0EBE3}"/>
              </a:ext>
            </a:extLst>
          </p:cNvPr>
          <p:cNvSpPr/>
          <p:nvPr/>
        </p:nvSpPr>
        <p:spPr>
          <a:xfrm>
            <a:off x="2902648" y="4287037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5565C5-4AC8-D218-0434-1BC16225AA42}"/>
              </a:ext>
            </a:extLst>
          </p:cNvPr>
          <p:cNvSpPr/>
          <p:nvPr/>
        </p:nvSpPr>
        <p:spPr>
          <a:xfrm>
            <a:off x="5471937" y="4287037"/>
            <a:ext cx="36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CEE91B-C102-0C88-558A-658AAC0CA5EC}"/>
              </a:ext>
            </a:extLst>
          </p:cNvPr>
          <p:cNvSpPr/>
          <p:nvPr/>
        </p:nvSpPr>
        <p:spPr>
          <a:xfrm>
            <a:off x="2419712" y="4292203"/>
            <a:ext cx="36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2C8DDD-31C2-953B-BF27-FC850E64A326}"/>
              </a:ext>
            </a:extLst>
          </p:cNvPr>
          <p:cNvSpPr txBox="1"/>
          <p:nvPr/>
        </p:nvSpPr>
        <p:spPr>
          <a:xfrm>
            <a:off x="9858322" y="4290394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</a:rPr>
              <a:t>_go_v_1(</a:t>
            </a:r>
            <a:r>
              <a:rPr lang="en-HK" i="1" dirty="0">
                <a:solidFill>
                  <a:srgbClr val="000000"/>
                </a:solidFill>
                <a:latin typeface="times new roman" panose="02020603050405020304" pitchFamily="18" charset="0"/>
              </a:rPr>
              <a:t>e</a:t>
            </a:r>
            <a:r>
              <a:rPr lang="en-HK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</a:rPr>
              <a:t>,    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CFF59D-0FEA-0D05-94DE-29072FD916C1}"/>
              </a:ext>
            </a:extLst>
          </p:cNvPr>
          <p:cNvSpPr txBox="1"/>
          <p:nvPr/>
        </p:nvSpPr>
        <p:spPr>
          <a:xfrm>
            <a:off x="11027926" y="4278799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TW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baseline="-25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C0DB51-3B09-EE68-CDD6-B1D3E83F31BA}"/>
              </a:ext>
            </a:extLst>
          </p:cNvPr>
          <p:cNvSpPr txBox="1"/>
          <p:nvPr/>
        </p:nvSpPr>
        <p:spPr>
          <a:xfrm>
            <a:off x="6400620" y="4284000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_want_v_1(</a:t>
            </a:r>
            <a:r>
              <a:rPr lang="en-HK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HK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HK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HK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48FFEA-BA28-4149-A948-75537DB6CDC6}"/>
              </a:ext>
            </a:extLst>
          </p:cNvPr>
          <p:cNvSpPr/>
          <p:nvPr/>
        </p:nvSpPr>
        <p:spPr>
          <a:xfrm>
            <a:off x="8076993" y="4287037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HK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A4DFC5-DF08-448B-AA57-A119E1FAD49E}"/>
              </a:ext>
            </a:extLst>
          </p:cNvPr>
          <p:cNvSpPr/>
          <p:nvPr/>
        </p:nvSpPr>
        <p:spPr>
          <a:xfrm>
            <a:off x="8267433" y="4287037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9FF707D7-A7F4-06A2-BC3B-C6E8F0865E97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 flipH="1" flipV="1">
            <a:off x="4045892" y="3504887"/>
            <a:ext cx="8238" cy="2294726"/>
          </a:xfrm>
          <a:prstGeom prst="bentConnector4">
            <a:avLst>
              <a:gd name="adj1" fmla="val -2774945"/>
              <a:gd name="adj2" fmla="val 99933"/>
            </a:avLst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31F89EB9-F20E-4AF4-A49E-28E91D1DB1E5}"/>
              </a:ext>
            </a:extLst>
          </p:cNvPr>
          <p:cNvCxnSpPr>
            <a:cxnSpLocks/>
          </p:cNvCxnSpPr>
          <p:nvPr/>
        </p:nvCxnSpPr>
        <p:spPr>
          <a:xfrm>
            <a:off x="8267433" y="4656369"/>
            <a:ext cx="2398162" cy="3357"/>
          </a:xfrm>
          <a:prstGeom prst="bentConnector4">
            <a:avLst>
              <a:gd name="adj1" fmla="val 124"/>
              <a:gd name="adj2" fmla="val 6909651"/>
            </a:avLst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528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9691B8D-9EC3-8946-90A5-E3C9822E6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117" y="2600681"/>
            <a:ext cx="2496037" cy="1437112"/>
          </a:xfrm>
          <a:prstGeom prst="rect">
            <a:avLst/>
          </a:prstGeom>
          <a:ln w="12700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4C4AA3-D652-934F-A98E-4EC05A99E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Composition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067B2-BD27-1641-90F5-F4700BC83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19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D6CFCF-31E7-3E48-9146-58CA975ED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2743" y="2424281"/>
            <a:ext cx="2722949" cy="1134562"/>
          </a:xfrm>
          <a:prstGeom prst="rect">
            <a:avLst/>
          </a:prstGeom>
          <a:ln w="12700"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8AA5F1-D992-3E4F-8AFC-E22BEF348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8420" y="3162281"/>
            <a:ext cx="907650" cy="403400"/>
          </a:xfrm>
          <a:prstGeom prst="rect">
            <a:avLst/>
          </a:prstGeom>
          <a:ln w="12700"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220816-AB91-9C48-8947-CDAC0CA9AF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2585" y="3162281"/>
            <a:ext cx="1613600" cy="907650"/>
          </a:xfrm>
          <a:prstGeom prst="rect">
            <a:avLst/>
          </a:prstGeom>
          <a:ln w="12700"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656E03-DF7A-4D60-F343-4450C4639AE3}"/>
              </a:ext>
            </a:extLst>
          </p:cNvPr>
          <p:cNvSpPr txBox="1"/>
          <p:nvPr/>
        </p:nvSpPr>
        <p:spPr>
          <a:xfrm>
            <a:off x="1518785" y="428400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some_q</a:t>
            </a:r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1A9BC7-6DB4-B074-C7D1-2E1A72BA671B}"/>
              </a:ext>
            </a:extLst>
          </p:cNvPr>
          <p:cNvSpPr txBox="1"/>
          <p:nvPr/>
        </p:nvSpPr>
        <p:spPr>
          <a:xfrm>
            <a:off x="4479870" y="4284000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_boy_n_1(</a:t>
            </a:r>
            <a:r>
              <a:rPr lang="en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502E8-0DDA-6B4F-8484-4F58F7BAD239}"/>
              </a:ext>
            </a:extLst>
          </p:cNvPr>
          <p:cNvSpPr/>
          <p:nvPr/>
        </p:nvSpPr>
        <p:spPr>
          <a:xfrm>
            <a:off x="2714135" y="4287037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AE48AA-290F-C868-5310-9885D39C057C}"/>
              </a:ext>
            </a:extLst>
          </p:cNvPr>
          <p:cNvSpPr/>
          <p:nvPr/>
        </p:nvSpPr>
        <p:spPr>
          <a:xfrm>
            <a:off x="2902648" y="4287037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259279-13A0-DACE-0B37-B7CB412AA84C}"/>
              </a:ext>
            </a:extLst>
          </p:cNvPr>
          <p:cNvSpPr/>
          <p:nvPr/>
        </p:nvSpPr>
        <p:spPr>
          <a:xfrm>
            <a:off x="5471937" y="4287037"/>
            <a:ext cx="36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079686-E04F-13F2-CF1A-322B543F57E1}"/>
              </a:ext>
            </a:extLst>
          </p:cNvPr>
          <p:cNvSpPr/>
          <p:nvPr/>
        </p:nvSpPr>
        <p:spPr>
          <a:xfrm>
            <a:off x="2419712" y="4292203"/>
            <a:ext cx="36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7403E3-1B5B-76A0-7575-82D28B2B49FB}"/>
              </a:ext>
            </a:extLst>
          </p:cNvPr>
          <p:cNvSpPr txBox="1"/>
          <p:nvPr/>
        </p:nvSpPr>
        <p:spPr>
          <a:xfrm>
            <a:off x="9858322" y="4290394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</a:rPr>
              <a:t>_go_v_1(</a:t>
            </a:r>
            <a:r>
              <a:rPr lang="en-HK" i="1" dirty="0">
                <a:solidFill>
                  <a:srgbClr val="000000"/>
                </a:solidFill>
                <a:latin typeface="times new roman" panose="02020603050405020304" pitchFamily="18" charset="0"/>
              </a:rPr>
              <a:t>e</a:t>
            </a:r>
            <a:r>
              <a:rPr lang="en-HK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</a:rPr>
              <a:t>,    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229537-D308-BB01-AD88-B86B50D5605A}"/>
              </a:ext>
            </a:extLst>
          </p:cNvPr>
          <p:cNvSpPr txBox="1"/>
          <p:nvPr/>
        </p:nvSpPr>
        <p:spPr>
          <a:xfrm>
            <a:off x="11027926" y="4278799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TW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baseline="-25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A6DC69-2BDA-75FE-32DB-78633BAD1F57}"/>
              </a:ext>
            </a:extLst>
          </p:cNvPr>
          <p:cNvSpPr txBox="1"/>
          <p:nvPr/>
        </p:nvSpPr>
        <p:spPr>
          <a:xfrm>
            <a:off x="6400620" y="4284000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_want_v_1(</a:t>
            </a:r>
            <a:r>
              <a:rPr lang="en-HK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HK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HK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HK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608F31-3238-7B20-D0DC-C25996A5926E}"/>
              </a:ext>
            </a:extLst>
          </p:cNvPr>
          <p:cNvSpPr/>
          <p:nvPr/>
        </p:nvSpPr>
        <p:spPr>
          <a:xfrm>
            <a:off x="8076993" y="4287037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HK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D133017-AA30-35DD-4A87-45D93EC87DFE}"/>
              </a:ext>
            </a:extLst>
          </p:cNvPr>
          <p:cNvSpPr/>
          <p:nvPr/>
        </p:nvSpPr>
        <p:spPr>
          <a:xfrm>
            <a:off x="8267433" y="4287037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B209E157-F36F-223D-4BBD-3BBE21CE51E4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 flipH="1" flipV="1">
            <a:off x="4045892" y="3504887"/>
            <a:ext cx="8238" cy="2294726"/>
          </a:xfrm>
          <a:prstGeom prst="bentConnector4">
            <a:avLst>
              <a:gd name="adj1" fmla="val -2774945"/>
              <a:gd name="adj2" fmla="val 99933"/>
            </a:avLst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28A8DF46-A512-13A2-2F70-095CA23866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7926" y="2609390"/>
            <a:ext cx="680737" cy="832012"/>
          </a:xfrm>
          <a:prstGeom prst="rect">
            <a:avLst/>
          </a:prstGeom>
          <a:ln>
            <a:noFill/>
          </a:ln>
        </p:spPr>
      </p:pic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1C055856-F8EB-B199-D264-AA57D9990C14}"/>
              </a:ext>
            </a:extLst>
          </p:cNvPr>
          <p:cNvCxnSpPr>
            <a:cxnSpLocks/>
          </p:cNvCxnSpPr>
          <p:nvPr/>
        </p:nvCxnSpPr>
        <p:spPr>
          <a:xfrm>
            <a:off x="8267433" y="4656369"/>
            <a:ext cx="2398162" cy="3357"/>
          </a:xfrm>
          <a:prstGeom prst="bentConnector4">
            <a:avLst>
              <a:gd name="adj1" fmla="val 124"/>
              <a:gd name="adj2" fmla="val 6909651"/>
            </a:avLst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441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2A3C9-1449-644C-8A0E-C0F61D146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 this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E124B-C683-5C41-83C7-3B6750DF8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HK" sz="2400" dirty="0"/>
              <a:t>A summary of what is in the paper</a:t>
            </a:r>
          </a:p>
          <a:p>
            <a:r>
              <a:rPr lang="en-HK" sz="2400" dirty="0"/>
              <a:t>What is not discussed extensively in the paper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10B69-2C04-434A-AD04-C15E88B5C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7DFC80-B6A4-7C44-8665-8A587D39E092}"/>
              </a:ext>
            </a:extLst>
          </p:cNvPr>
          <p:cNvSpPr txBox="1"/>
          <p:nvPr/>
        </p:nvSpPr>
        <p:spPr>
          <a:xfrm>
            <a:off x="9180871" y="1010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51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9691B8D-9EC3-8946-90A5-E3C9822E6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117" y="2600681"/>
            <a:ext cx="2496037" cy="1437112"/>
          </a:xfrm>
          <a:prstGeom prst="rect">
            <a:avLst/>
          </a:prstGeom>
          <a:ln w="12700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4C4AA3-D652-934F-A98E-4EC05A99E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Composition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067B2-BD27-1641-90F5-F4700BC83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20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D6CFCF-31E7-3E48-9146-58CA975ED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2743" y="2424281"/>
            <a:ext cx="2722949" cy="1134562"/>
          </a:xfrm>
          <a:prstGeom prst="rect">
            <a:avLst/>
          </a:prstGeom>
          <a:ln w="12700"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8AA5F1-D992-3E4F-8AFC-E22BEF348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8420" y="3162281"/>
            <a:ext cx="907650" cy="403400"/>
          </a:xfrm>
          <a:prstGeom prst="rect">
            <a:avLst/>
          </a:prstGeom>
          <a:ln w="12700"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220816-AB91-9C48-8947-CDAC0CA9AF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2585" y="3162281"/>
            <a:ext cx="1613600" cy="907650"/>
          </a:xfrm>
          <a:prstGeom prst="rect">
            <a:avLst/>
          </a:prstGeom>
          <a:ln w="12700"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FC33450-C119-2F41-B5AC-5DEB3C3EE1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7926" y="2609390"/>
            <a:ext cx="680737" cy="832012"/>
          </a:xfrm>
          <a:prstGeom prst="rect">
            <a:avLst/>
          </a:prstGeom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656E03-DF7A-4D60-F343-4450C4639AE3}"/>
              </a:ext>
            </a:extLst>
          </p:cNvPr>
          <p:cNvSpPr txBox="1"/>
          <p:nvPr/>
        </p:nvSpPr>
        <p:spPr>
          <a:xfrm>
            <a:off x="1518785" y="428400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some_q</a:t>
            </a:r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1A9BC7-6DB4-B074-C7D1-2E1A72BA671B}"/>
              </a:ext>
            </a:extLst>
          </p:cNvPr>
          <p:cNvSpPr txBox="1"/>
          <p:nvPr/>
        </p:nvSpPr>
        <p:spPr>
          <a:xfrm>
            <a:off x="4479870" y="4284000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_boy_n_1(</a:t>
            </a:r>
            <a:r>
              <a:rPr lang="en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502E8-0DDA-6B4F-8484-4F58F7BAD239}"/>
              </a:ext>
            </a:extLst>
          </p:cNvPr>
          <p:cNvSpPr/>
          <p:nvPr/>
        </p:nvSpPr>
        <p:spPr>
          <a:xfrm>
            <a:off x="2714135" y="4287037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AE48AA-290F-C868-5310-9885D39C057C}"/>
              </a:ext>
            </a:extLst>
          </p:cNvPr>
          <p:cNvSpPr/>
          <p:nvPr/>
        </p:nvSpPr>
        <p:spPr>
          <a:xfrm>
            <a:off x="2902648" y="4287037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259279-13A0-DACE-0B37-B7CB412AA84C}"/>
              </a:ext>
            </a:extLst>
          </p:cNvPr>
          <p:cNvSpPr/>
          <p:nvPr/>
        </p:nvSpPr>
        <p:spPr>
          <a:xfrm>
            <a:off x="5471937" y="4287037"/>
            <a:ext cx="36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079686-E04F-13F2-CF1A-322B543F57E1}"/>
              </a:ext>
            </a:extLst>
          </p:cNvPr>
          <p:cNvSpPr/>
          <p:nvPr/>
        </p:nvSpPr>
        <p:spPr>
          <a:xfrm>
            <a:off x="2419712" y="4292203"/>
            <a:ext cx="36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7403E3-1B5B-76A0-7575-82D28B2B49FB}"/>
              </a:ext>
            </a:extLst>
          </p:cNvPr>
          <p:cNvSpPr txBox="1"/>
          <p:nvPr/>
        </p:nvSpPr>
        <p:spPr>
          <a:xfrm>
            <a:off x="9858322" y="4290394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</a:rPr>
              <a:t>_go_v_1(</a:t>
            </a:r>
            <a:r>
              <a:rPr lang="en-HK" i="1" dirty="0">
                <a:solidFill>
                  <a:srgbClr val="000000"/>
                </a:solidFill>
                <a:latin typeface="times new roman" panose="02020603050405020304" pitchFamily="18" charset="0"/>
              </a:rPr>
              <a:t>e</a:t>
            </a:r>
            <a:r>
              <a:rPr lang="en-HK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</a:rPr>
              <a:t>,    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229537-D308-BB01-AD88-B86B50D5605A}"/>
              </a:ext>
            </a:extLst>
          </p:cNvPr>
          <p:cNvSpPr txBox="1"/>
          <p:nvPr/>
        </p:nvSpPr>
        <p:spPr>
          <a:xfrm>
            <a:off x="11027926" y="4278799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TW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baseline="-25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A6DC69-2BDA-75FE-32DB-78633BAD1F57}"/>
              </a:ext>
            </a:extLst>
          </p:cNvPr>
          <p:cNvSpPr txBox="1"/>
          <p:nvPr/>
        </p:nvSpPr>
        <p:spPr>
          <a:xfrm>
            <a:off x="6400620" y="4284000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_want_v_1(</a:t>
            </a:r>
            <a:r>
              <a:rPr lang="en-HK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HK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HK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HK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608F31-3238-7B20-D0DC-C25996A5926E}"/>
              </a:ext>
            </a:extLst>
          </p:cNvPr>
          <p:cNvSpPr/>
          <p:nvPr/>
        </p:nvSpPr>
        <p:spPr>
          <a:xfrm>
            <a:off x="8076993" y="4287037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HK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D133017-AA30-35DD-4A87-45D93EC87DFE}"/>
              </a:ext>
            </a:extLst>
          </p:cNvPr>
          <p:cNvSpPr/>
          <p:nvPr/>
        </p:nvSpPr>
        <p:spPr>
          <a:xfrm>
            <a:off x="8267433" y="4287037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B209E157-F36F-223D-4BBD-3BBE21CE51E4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 flipH="1" flipV="1">
            <a:off x="4045892" y="3504887"/>
            <a:ext cx="8238" cy="2294726"/>
          </a:xfrm>
          <a:prstGeom prst="bentConnector4">
            <a:avLst>
              <a:gd name="adj1" fmla="val -2774945"/>
              <a:gd name="adj2" fmla="val 99933"/>
            </a:avLst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5F9CA55-DDEB-2850-D804-31B920301801}"/>
              </a:ext>
            </a:extLst>
          </p:cNvPr>
          <p:cNvSpPr/>
          <p:nvPr/>
        </p:nvSpPr>
        <p:spPr>
          <a:xfrm>
            <a:off x="4645861" y="5767509"/>
            <a:ext cx="2900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zh-TW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Approximated</a:t>
            </a:r>
            <a:r>
              <a:rPr lang="zh-TW" altLang="en-US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TW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with</a:t>
            </a:r>
            <a:r>
              <a:rPr lang="zh-TW" altLang="en-US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TW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PS</a:t>
            </a:r>
            <a:r>
              <a:rPr lang="en-US" altLang="zh-TW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HRG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571748-EA31-C252-03A6-48327A3EFE37}"/>
              </a:ext>
            </a:extLst>
          </p:cNvPr>
          <p:cNvSpPr/>
          <p:nvPr/>
        </p:nvSpPr>
        <p:spPr>
          <a:xfrm>
            <a:off x="6900803" y="5734462"/>
            <a:ext cx="6374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HRG</a:t>
            </a:r>
            <a:endParaRPr lang="en-US" dirty="0"/>
          </a:p>
        </p:txBody>
      </p:sp>
      <p:cxnSp>
        <p:nvCxnSpPr>
          <p:cNvPr id="18" name="Elbow Connector 15">
            <a:extLst>
              <a:ext uri="{FF2B5EF4-FFF2-40B4-BE49-F238E27FC236}">
                <a16:creationId xmlns:a16="http://schemas.microsoft.com/office/drawing/2014/main" id="{48485F27-E912-05E9-01D2-7CECCE74AAEA}"/>
              </a:ext>
            </a:extLst>
          </p:cNvPr>
          <p:cNvCxnSpPr>
            <a:cxnSpLocks/>
          </p:cNvCxnSpPr>
          <p:nvPr/>
        </p:nvCxnSpPr>
        <p:spPr>
          <a:xfrm flipV="1">
            <a:off x="7454121" y="4648131"/>
            <a:ext cx="0" cy="243909"/>
          </a:xfrm>
          <a:prstGeom prst="straightConnector1">
            <a:avLst/>
          </a:prstGeom>
          <a:ln cap="sq">
            <a:solidFill>
              <a:schemeClr val="tx1"/>
            </a:solidFill>
            <a:prstDash val="lgDash"/>
            <a:beve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A9AFFD0-AE02-6513-A729-41CE4D6CD6C0}"/>
              </a:ext>
            </a:extLst>
          </p:cNvPr>
          <p:cNvSpPr txBox="1"/>
          <p:nvPr/>
        </p:nvSpPr>
        <p:spPr>
          <a:xfrm>
            <a:off x="7145863" y="4899539"/>
            <a:ext cx="61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459195BD-A57D-504F-9612-C6F7E282C2EC}"/>
              </a:ext>
            </a:extLst>
          </p:cNvPr>
          <p:cNvCxnSpPr>
            <a:cxnSpLocks/>
          </p:cNvCxnSpPr>
          <p:nvPr/>
        </p:nvCxnSpPr>
        <p:spPr>
          <a:xfrm>
            <a:off x="8267433" y="4656369"/>
            <a:ext cx="2398162" cy="3357"/>
          </a:xfrm>
          <a:prstGeom prst="bentConnector4">
            <a:avLst>
              <a:gd name="adj1" fmla="val 124"/>
              <a:gd name="adj2" fmla="val 6909651"/>
            </a:avLst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FB23173-FDE2-394D-956F-E00B085466B7}"/>
              </a:ext>
            </a:extLst>
          </p:cNvPr>
          <p:cNvSpPr txBox="1"/>
          <p:nvPr/>
        </p:nvSpPr>
        <p:spPr>
          <a:xfrm>
            <a:off x="2957961" y="5268601"/>
            <a:ext cx="6276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some_q</a:t>
            </a:r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_boy_n_1(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_want_v_1(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_go_v_1(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)))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631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9691B8D-9EC3-8946-90A5-E3C9822E6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629" y="2600681"/>
            <a:ext cx="2496037" cy="1437112"/>
          </a:xfrm>
          <a:prstGeom prst="rect">
            <a:avLst/>
          </a:prstGeom>
          <a:ln w="12700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4C4AA3-D652-934F-A98E-4EC05A99E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Composition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067B2-BD27-1641-90F5-F4700BC83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21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D6CFCF-31E7-3E48-9146-58CA975ED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255" y="2424281"/>
            <a:ext cx="2722949" cy="1134562"/>
          </a:xfrm>
          <a:prstGeom prst="rect">
            <a:avLst/>
          </a:prstGeom>
          <a:ln w="12700"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4C6BBF8-2070-E64B-8B28-0CC00E197657}"/>
              </a:ext>
            </a:extLst>
          </p:cNvPr>
          <p:cNvSpPr txBox="1"/>
          <p:nvPr/>
        </p:nvSpPr>
        <p:spPr>
          <a:xfrm>
            <a:off x="9858322" y="4290394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</a:rPr>
              <a:t>_go_v_1(</a:t>
            </a:r>
            <a:r>
              <a:rPr lang="en-HK" i="1" dirty="0">
                <a:solidFill>
                  <a:srgbClr val="000000"/>
                </a:solidFill>
                <a:latin typeface="times new roman" panose="02020603050405020304" pitchFamily="18" charset="0"/>
              </a:rPr>
              <a:t>e</a:t>
            </a:r>
            <a:r>
              <a:rPr lang="en-HK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</a:rPr>
              <a:t>,    )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461E2D-BAAF-F046-B87F-4AFBA8493FEA}"/>
              </a:ext>
            </a:extLst>
          </p:cNvPr>
          <p:cNvSpPr txBox="1"/>
          <p:nvPr/>
        </p:nvSpPr>
        <p:spPr>
          <a:xfrm>
            <a:off x="11027926" y="4278799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TW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baseline="-2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8E7D38-DB89-5A01-AF40-6AB88396676E}"/>
              </a:ext>
            </a:extLst>
          </p:cNvPr>
          <p:cNvSpPr txBox="1"/>
          <p:nvPr/>
        </p:nvSpPr>
        <p:spPr>
          <a:xfrm>
            <a:off x="6400620" y="4284000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_want_v_1(</a:t>
            </a:r>
            <a:r>
              <a:rPr lang="en-HK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HK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HK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HK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2568A3-35FD-FA05-1567-3949D4834FFD}"/>
              </a:ext>
            </a:extLst>
          </p:cNvPr>
          <p:cNvSpPr/>
          <p:nvPr/>
        </p:nvSpPr>
        <p:spPr>
          <a:xfrm>
            <a:off x="8076993" y="4287037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HK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BD9DB6-2DCA-9BC7-3E54-613E5456D5DC}"/>
              </a:ext>
            </a:extLst>
          </p:cNvPr>
          <p:cNvSpPr/>
          <p:nvPr/>
        </p:nvSpPr>
        <p:spPr>
          <a:xfrm>
            <a:off x="8267433" y="4287037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5C24051A-73C8-5C19-A183-BFCB2BDD50C7}"/>
              </a:ext>
            </a:extLst>
          </p:cNvPr>
          <p:cNvCxnSpPr>
            <a:cxnSpLocks/>
          </p:cNvCxnSpPr>
          <p:nvPr/>
        </p:nvCxnSpPr>
        <p:spPr>
          <a:xfrm>
            <a:off x="8267433" y="4656369"/>
            <a:ext cx="2398162" cy="3357"/>
          </a:xfrm>
          <a:prstGeom prst="bentConnector4">
            <a:avLst>
              <a:gd name="adj1" fmla="val 124"/>
              <a:gd name="adj2" fmla="val 6909651"/>
            </a:avLst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E3EE337-7428-F22F-A294-479C3C030637}"/>
              </a:ext>
            </a:extLst>
          </p:cNvPr>
          <p:cNvSpPr/>
          <p:nvPr/>
        </p:nvSpPr>
        <p:spPr>
          <a:xfrm>
            <a:off x="7791557" y="4395093"/>
            <a:ext cx="299914" cy="209994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  <a:alpha val="4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1B8BAC3-D141-22E3-4F2E-1938B1CEBB97}"/>
              </a:ext>
            </a:extLst>
          </p:cNvPr>
          <p:cNvSpPr/>
          <p:nvPr/>
        </p:nvSpPr>
        <p:spPr>
          <a:xfrm>
            <a:off x="11025353" y="4395093"/>
            <a:ext cx="299914" cy="209994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  <a:alpha val="4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F9BF37-7E73-5DDD-8ED3-12D30DFD3B7E}"/>
              </a:ext>
            </a:extLst>
          </p:cNvPr>
          <p:cNvSpPr txBox="1"/>
          <p:nvPr/>
        </p:nvSpPr>
        <p:spPr>
          <a:xfrm>
            <a:off x="7800955" y="45592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7E033C-60FC-AE88-1588-A887B200198C}"/>
              </a:ext>
            </a:extLst>
          </p:cNvPr>
          <p:cNvSpPr txBox="1"/>
          <p:nvPr/>
        </p:nvSpPr>
        <p:spPr>
          <a:xfrm>
            <a:off x="11045019" y="4555897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2004A4-BCD2-C05D-1122-A16BC081F6D3}"/>
              </a:ext>
            </a:extLst>
          </p:cNvPr>
          <p:cNvSpPr/>
          <p:nvPr/>
        </p:nvSpPr>
        <p:spPr>
          <a:xfrm>
            <a:off x="838200" y="1259717"/>
            <a:ext cx="2900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zh-TW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Approximated</a:t>
            </a:r>
            <a:r>
              <a:rPr lang="zh-TW" altLang="en-US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TW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with</a:t>
            </a:r>
            <a:r>
              <a:rPr lang="zh-TW" altLang="en-US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TW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PS</a:t>
            </a:r>
            <a:r>
              <a:rPr lang="en-US" altLang="zh-TW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HRG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C235B4-0B26-9DD3-F508-8D5C72F6616E}"/>
              </a:ext>
            </a:extLst>
          </p:cNvPr>
          <p:cNvSpPr/>
          <p:nvPr/>
        </p:nvSpPr>
        <p:spPr>
          <a:xfrm>
            <a:off x="3093142" y="1226670"/>
            <a:ext cx="6374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7483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9691B8D-9EC3-8946-90A5-E3C9822E6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629" y="2600681"/>
            <a:ext cx="2496037" cy="1437112"/>
          </a:xfrm>
          <a:prstGeom prst="rect">
            <a:avLst/>
          </a:prstGeom>
          <a:ln w="12700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4C4AA3-D652-934F-A98E-4EC05A99E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Composition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067B2-BD27-1641-90F5-F4700BC83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22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D6CFCF-31E7-3E48-9146-58CA975ED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255" y="2424281"/>
            <a:ext cx="2722949" cy="1134562"/>
          </a:xfrm>
          <a:prstGeom prst="rect">
            <a:avLst/>
          </a:prstGeom>
          <a:ln w="12700"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8AA5F1-D992-3E4F-8AFC-E22BEF348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135" y="3162281"/>
            <a:ext cx="907650" cy="403400"/>
          </a:xfrm>
          <a:prstGeom prst="rect">
            <a:avLst/>
          </a:prstGeom>
          <a:ln w="12700"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220816-AB91-9C48-8947-CDAC0CA9AF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8300" y="3162281"/>
            <a:ext cx="1613600" cy="907650"/>
          </a:xfrm>
          <a:prstGeom prst="rect">
            <a:avLst/>
          </a:prstGeom>
          <a:ln w="12700"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EF443D-4340-3FCC-33B1-33F943B9616B}"/>
              </a:ext>
            </a:extLst>
          </p:cNvPr>
          <p:cNvSpPr txBox="1"/>
          <p:nvPr/>
        </p:nvSpPr>
        <p:spPr>
          <a:xfrm>
            <a:off x="1518785" y="428400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some_q</a:t>
            </a:r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450BE4-3BAF-4ADA-FF25-4AE9E5AF540D}"/>
              </a:ext>
            </a:extLst>
          </p:cNvPr>
          <p:cNvSpPr txBox="1"/>
          <p:nvPr/>
        </p:nvSpPr>
        <p:spPr>
          <a:xfrm>
            <a:off x="4479870" y="4284000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_boy_n_1(</a:t>
            </a:r>
            <a:r>
              <a:rPr lang="en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287FBF-97DF-00BB-AE2C-2D7F27951492}"/>
              </a:ext>
            </a:extLst>
          </p:cNvPr>
          <p:cNvSpPr/>
          <p:nvPr/>
        </p:nvSpPr>
        <p:spPr>
          <a:xfrm>
            <a:off x="2714135" y="4287037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1E1CEC-95F1-4B3A-543F-1BE784E0EBE3}"/>
              </a:ext>
            </a:extLst>
          </p:cNvPr>
          <p:cNvSpPr/>
          <p:nvPr/>
        </p:nvSpPr>
        <p:spPr>
          <a:xfrm>
            <a:off x="2902648" y="4287037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5565C5-4AC8-D218-0434-1BC16225AA42}"/>
              </a:ext>
            </a:extLst>
          </p:cNvPr>
          <p:cNvSpPr/>
          <p:nvPr/>
        </p:nvSpPr>
        <p:spPr>
          <a:xfrm>
            <a:off x="5471937" y="4287037"/>
            <a:ext cx="36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CEE91B-C102-0C88-558A-658AAC0CA5EC}"/>
              </a:ext>
            </a:extLst>
          </p:cNvPr>
          <p:cNvSpPr/>
          <p:nvPr/>
        </p:nvSpPr>
        <p:spPr>
          <a:xfrm>
            <a:off x="2419712" y="4292203"/>
            <a:ext cx="36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2C8DDD-31C2-953B-BF27-FC850E64A326}"/>
              </a:ext>
            </a:extLst>
          </p:cNvPr>
          <p:cNvSpPr txBox="1"/>
          <p:nvPr/>
        </p:nvSpPr>
        <p:spPr>
          <a:xfrm>
            <a:off x="9858322" y="4290394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</a:rPr>
              <a:t>_go_v_1(</a:t>
            </a:r>
            <a:r>
              <a:rPr lang="en-HK" i="1" dirty="0">
                <a:solidFill>
                  <a:srgbClr val="000000"/>
                </a:solidFill>
                <a:latin typeface="times new roman" panose="02020603050405020304" pitchFamily="18" charset="0"/>
              </a:rPr>
              <a:t>e</a:t>
            </a:r>
            <a:r>
              <a:rPr lang="en-HK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</a:rPr>
              <a:t>,    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CFF59D-0FEA-0D05-94DE-29072FD916C1}"/>
              </a:ext>
            </a:extLst>
          </p:cNvPr>
          <p:cNvSpPr txBox="1"/>
          <p:nvPr/>
        </p:nvSpPr>
        <p:spPr>
          <a:xfrm>
            <a:off x="11027926" y="4278799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TW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baseline="-25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C0DB51-3B09-EE68-CDD6-B1D3E83F31BA}"/>
              </a:ext>
            </a:extLst>
          </p:cNvPr>
          <p:cNvSpPr txBox="1"/>
          <p:nvPr/>
        </p:nvSpPr>
        <p:spPr>
          <a:xfrm>
            <a:off x="6400620" y="4284000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_want_v_1(</a:t>
            </a:r>
            <a:r>
              <a:rPr lang="en-HK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HK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HK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HK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48FFEA-BA28-4149-A948-75537DB6CDC6}"/>
              </a:ext>
            </a:extLst>
          </p:cNvPr>
          <p:cNvSpPr/>
          <p:nvPr/>
        </p:nvSpPr>
        <p:spPr>
          <a:xfrm>
            <a:off x="8076993" y="4287037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HK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A4DFC5-DF08-448B-AA57-A119E1FAD49E}"/>
              </a:ext>
            </a:extLst>
          </p:cNvPr>
          <p:cNvSpPr/>
          <p:nvPr/>
        </p:nvSpPr>
        <p:spPr>
          <a:xfrm>
            <a:off x="8267433" y="4287037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9FF707D7-A7F4-06A2-BC3B-C6E8F0865E97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 flipH="1" flipV="1">
            <a:off x="4045892" y="3504887"/>
            <a:ext cx="8238" cy="2294726"/>
          </a:xfrm>
          <a:prstGeom prst="bentConnector4">
            <a:avLst>
              <a:gd name="adj1" fmla="val -2774945"/>
              <a:gd name="adj2" fmla="val 99933"/>
            </a:avLst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31F89EB9-F20E-4AF4-A49E-28E91D1DB1E5}"/>
              </a:ext>
            </a:extLst>
          </p:cNvPr>
          <p:cNvCxnSpPr>
            <a:cxnSpLocks/>
          </p:cNvCxnSpPr>
          <p:nvPr/>
        </p:nvCxnSpPr>
        <p:spPr>
          <a:xfrm>
            <a:off x="8267433" y="4656369"/>
            <a:ext cx="2398162" cy="3357"/>
          </a:xfrm>
          <a:prstGeom prst="bentConnector4">
            <a:avLst>
              <a:gd name="adj1" fmla="val 124"/>
              <a:gd name="adj2" fmla="val 6909651"/>
            </a:avLst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DFE554B-E823-963A-5CAA-8DEFECD8B663}"/>
              </a:ext>
            </a:extLst>
          </p:cNvPr>
          <p:cNvSpPr/>
          <p:nvPr/>
        </p:nvSpPr>
        <p:spPr>
          <a:xfrm>
            <a:off x="7791557" y="4395093"/>
            <a:ext cx="299914" cy="209994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  <a:alpha val="4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A6ACDE8-9721-CD3D-F83A-D7D306D3F1A5}"/>
              </a:ext>
            </a:extLst>
          </p:cNvPr>
          <p:cNvSpPr/>
          <p:nvPr/>
        </p:nvSpPr>
        <p:spPr>
          <a:xfrm>
            <a:off x="11025353" y="4395093"/>
            <a:ext cx="299914" cy="209994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  <a:alpha val="4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1C839C5-446C-2870-4A5D-B1810A15CDD4}"/>
              </a:ext>
            </a:extLst>
          </p:cNvPr>
          <p:cNvSpPr/>
          <p:nvPr/>
        </p:nvSpPr>
        <p:spPr>
          <a:xfrm>
            <a:off x="2429046" y="4395093"/>
            <a:ext cx="299914" cy="209994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  <a:alpha val="4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A1D90B7-6711-9C15-593C-C51C0792DE59}"/>
              </a:ext>
            </a:extLst>
          </p:cNvPr>
          <p:cNvSpPr/>
          <p:nvPr/>
        </p:nvSpPr>
        <p:spPr>
          <a:xfrm>
            <a:off x="5490487" y="4395093"/>
            <a:ext cx="299914" cy="209994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  <a:alpha val="4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9956C4-A312-2625-4436-1199F8A5A947}"/>
              </a:ext>
            </a:extLst>
          </p:cNvPr>
          <p:cNvSpPr txBox="1"/>
          <p:nvPr/>
        </p:nvSpPr>
        <p:spPr>
          <a:xfrm>
            <a:off x="2446030" y="45592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6B01D7-DC14-52F2-5AB3-069626D4F2DF}"/>
              </a:ext>
            </a:extLst>
          </p:cNvPr>
          <p:cNvSpPr txBox="1"/>
          <p:nvPr/>
        </p:nvSpPr>
        <p:spPr>
          <a:xfrm>
            <a:off x="5510466" y="4555897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67AD36-7787-D697-5980-8C1A09282FFB}"/>
              </a:ext>
            </a:extLst>
          </p:cNvPr>
          <p:cNvSpPr txBox="1"/>
          <p:nvPr/>
        </p:nvSpPr>
        <p:spPr>
          <a:xfrm>
            <a:off x="7800955" y="45592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79B436-08C6-8255-E38B-250BFF89EC34}"/>
              </a:ext>
            </a:extLst>
          </p:cNvPr>
          <p:cNvSpPr txBox="1"/>
          <p:nvPr/>
        </p:nvSpPr>
        <p:spPr>
          <a:xfrm>
            <a:off x="11045019" y="4555897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76AAEF-7013-4783-CDA5-160353F59F62}"/>
              </a:ext>
            </a:extLst>
          </p:cNvPr>
          <p:cNvSpPr txBox="1"/>
          <p:nvPr/>
        </p:nvSpPr>
        <p:spPr>
          <a:xfrm>
            <a:off x="4778198" y="5318205"/>
            <a:ext cx="1261884" cy="3693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boys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9466FE-2DCD-FD7A-980C-DE9703C0D663}"/>
              </a:ext>
            </a:extLst>
          </p:cNvPr>
          <p:cNvSpPr txBox="1"/>
          <p:nvPr/>
        </p:nvSpPr>
        <p:spPr>
          <a:xfrm>
            <a:off x="7669557" y="5318205"/>
            <a:ext cx="1217000" cy="3693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want to go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578D39C7-0009-2F68-B55D-211923862E46}"/>
              </a:ext>
            </a:extLst>
          </p:cNvPr>
          <p:cNvSpPr/>
          <p:nvPr/>
        </p:nvSpPr>
        <p:spPr>
          <a:xfrm>
            <a:off x="5961605" y="5405494"/>
            <a:ext cx="299914" cy="209994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  <a:alpha val="4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F7D2FCF-4806-0029-5546-2AE740114B31}"/>
              </a:ext>
            </a:extLst>
          </p:cNvPr>
          <p:cNvSpPr/>
          <p:nvPr/>
        </p:nvSpPr>
        <p:spPr>
          <a:xfrm>
            <a:off x="7448120" y="5300497"/>
            <a:ext cx="299914" cy="209994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  <a:alpha val="4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94F0869-A995-DD5A-3275-415BAA66C990}"/>
              </a:ext>
            </a:extLst>
          </p:cNvPr>
          <p:cNvSpPr/>
          <p:nvPr/>
        </p:nvSpPr>
        <p:spPr>
          <a:xfrm>
            <a:off x="7442530" y="5528199"/>
            <a:ext cx="299914" cy="209994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  <a:alpha val="4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F91E728-40B4-B994-0964-3083AD64E685}"/>
              </a:ext>
            </a:extLst>
          </p:cNvPr>
          <p:cNvCxnSpPr>
            <a:stCxn id="35" idx="1"/>
            <a:endCxn id="34" idx="3"/>
          </p:cNvCxnSpPr>
          <p:nvPr/>
        </p:nvCxnSpPr>
        <p:spPr>
          <a:xfrm flipH="1">
            <a:off x="6261519" y="5405494"/>
            <a:ext cx="1186601" cy="10499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EB43E36-C93F-74F8-FC2D-42A8E8D7CA86}"/>
              </a:ext>
            </a:extLst>
          </p:cNvPr>
          <p:cNvCxnSpPr>
            <a:cxnSpLocks/>
            <a:stCxn id="36" idx="1"/>
            <a:endCxn id="34" idx="3"/>
          </p:cNvCxnSpPr>
          <p:nvPr/>
        </p:nvCxnSpPr>
        <p:spPr>
          <a:xfrm flipH="1" flipV="1">
            <a:off x="6261519" y="5510491"/>
            <a:ext cx="1181011" cy="12270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ECED846-D7CC-308F-6903-06C1F5B7A155}"/>
              </a:ext>
            </a:extLst>
          </p:cNvPr>
          <p:cNvSpPr txBox="1"/>
          <p:nvPr/>
        </p:nvSpPr>
        <p:spPr>
          <a:xfrm>
            <a:off x="6315659" y="5575199"/>
            <a:ext cx="944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ARG1/NEQ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22DCC16-37B7-AD5A-8A4E-C94851D319B7}"/>
              </a:ext>
            </a:extLst>
          </p:cNvPr>
          <p:cNvSpPr txBox="1"/>
          <p:nvPr/>
        </p:nvSpPr>
        <p:spPr>
          <a:xfrm>
            <a:off x="6338894" y="5140759"/>
            <a:ext cx="944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ARG1/NEQ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1217144-1A43-7384-B145-D448AF8949F6}"/>
              </a:ext>
            </a:extLst>
          </p:cNvPr>
          <p:cNvSpPr/>
          <p:nvPr/>
        </p:nvSpPr>
        <p:spPr>
          <a:xfrm>
            <a:off x="838200" y="1259717"/>
            <a:ext cx="2900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zh-TW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Approximated</a:t>
            </a:r>
            <a:r>
              <a:rPr lang="zh-TW" altLang="en-US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TW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with</a:t>
            </a:r>
            <a:r>
              <a:rPr lang="zh-TW" altLang="en-US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TW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PS</a:t>
            </a:r>
            <a:r>
              <a:rPr lang="en-US" altLang="zh-TW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HRG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FA5F62A-3713-A84B-B865-8031BABFAA57}"/>
              </a:ext>
            </a:extLst>
          </p:cNvPr>
          <p:cNvSpPr/>
          <p:nvPr/>
        </p:nvSpPr>
        <p:spPr>
          <a:xfrm>
            <a:off x="3093142" y="1226670"/>
            <a:ext cx="6374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283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9691B8D-9EC3-8946-90A5-E3C9822E6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117" y="2600681"/>
            <a:ext cx="2496037" cy="1437112"/>
          </a:xfrm>
          <a:prstGeom prst="rect">
            <a:avLst/>
          </a:prstGeom>
          <a:ln w="12700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4C4AA3-D652-934F-A98E-4EC05A99E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Composition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067B2-BD27-1641-90F5-F4700BC83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23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D6CFCF-31E7-3E48-9146-58CA975ED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2743" y="2424281"/>
            <a:ext cx="2722949" cy="1134562"/>
          </a:xfrm>
          <a:prstGeom prst="rect">
            <a:avLst/>
          </a:prstGeom>
          <a:ln w="12700"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8AA5F1-D992-3E4F-8AFC-E22BEF348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8420" y="3162281"/>
            <a:ext cx="907650" cy="403400"/>
          </a:xfrm>
          <a:prstGeom prst="rect">
            <a:avLst/>
          </a:prstGeom>
          <a:ln w="12700"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220816-AB91-9C48-8947-CDAC0CA9AF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2585" y="3162281"/>
            <a:ext cx="1613600" cy="907650"/>
          </a:xfrm>
          <a:prstGeom prst="rect">
            <a:avLst/>
          </a:prstGeom>
          <a:ln w="12700"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656E03-DF7A-4D60-F343-4450C4639AE3}"/>
              </a:ext>
            </a:extLst>
          </p:cNvPr>
          <p:cNvSpPr txBox="1"/>
          <p:nvPr/>
        </p:nvSpPr>
        <p:spPr>
          <a:xfrm>
            <a:off x="1518785" y="428400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some_q</a:t>
            </a:r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1A9BC7-6DB4-B074-C7D1-2E1A72BA671B}"/>
              </a:ext>
            </a:extLst>
          </p:cNvPr>
          <p:cNvSpPr txBox="1"/>
          <p:nvPr/>
        </p:nvSpPr>
        <p:spPr>
          <a:xfrm>
            <a:off x="4479870" y="4284000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_boy_n_1(</a:t>
            </a:r>
            <a:r>
              <a:rPr lang="en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502E8-0DDA-6B4F-8484-4F58F7BAD239}"/>
              </a:ext>
            </a:extLst>
          </p:cNvPr>
          <p:cNvSpPr/>
          <p:nvPr/>
        </p:nvSpPr>
        <p:spPr>
          <a:xfrm>
            <a:off x="2714135" y="4287037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AE48AA-290F-C868-5310-9885D39C057C}"/>
              </a:ext>
            </a:extLst>
          </p:cNvPr>
          <p:cNvSpPr/>
          <p:nvPr/>
        </p:nvSpPr>
        <p:spPr>
          <a:xfrm>
            <a:off x="2902648" y="4287037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259279-13A0-DACE-0B37-B7CB412AA84C}"/>
              </a:ext>
            </a:extLst>
          </p:cNvPr>
          <p:cNvSpPr/>
          <p:nvPr/>
        </p:nvSpPr>
        <p:spPr>
          <a:xfrm>
            <a:off x="5471937" y="4287037"/>
            <a:ext cx="36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079686-E04F-13F2-CF1A-322B543F57E1}"/>
              </a:ext>
            </a:extLst>
          </p:cNvPr>
          <p:cNvSpPr/>
          <p:nvPr/>
        </p:nvSpPr>
        <p:spPr>
          <a:xfrm>
            <a:off x="2419712" y="4292203"/>
            <a:ext cx="36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7403E3-1B5B-76A0-7575-82D28B2B49FB}"/>
              </a:ext>
            </a:extLst>
          </p:cNvPr>
          <p:cNvSpPr txBox="1"/>
          <p:nvPr/>
        </p:nvSpPr>
        <p:spPr>
          <a:xfrm>
            <a:off x="9858322" y="4290394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</a:rPr>
              <a:t>_go_v_1(</a:t>
            </a:r>
            <a:r>
              <a:rPr lang="en-HK" i="1" dirty="0">
                <a:solidFill>
                  <a:srgbClr val="000000"/>
                </a:solidFill>
                <a:latin typeface="times new roman" panose="02020603050405020304" pitchFamily="18" charset="0"/>
              </a:rPr>
              <a:t>e</a:t>
            </a:r>
            <a:r>
              <a:rPr lang="en-HK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</a:rPr>
              <a:t>,    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229537-D308-BB01-AD88-B86B50D5605A}"/>
              </a:ext>
            </a:extLst>
          </p:cNvPr>
          <p:cNvSpPr txBox="1"/>
          <p:nvPr/>
        </p:nvSpPr>
        <p:spPr>
          <a:xfrm>
            <a:off x="11027926" y="4278799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TW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baseline="-25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A6DC69-2BDA-75FE-32DB-78633BAD1F57}"/>
              </a:ext>
            </a:extLst>
          </p:cNvPr>
          <p:cNvSpPr txBox="1"/>
          <p:nvPr/>
        </p:nvSpPr>
        <p:spPr>
          <a:xfrm>
            <a:off x="6400620" y="4284000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_want_v_1(</a:t>
            </a:r>
            <a:r>
              <a:rPr lang="en-HK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HK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HK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HK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608F31-3238-7B20-D0DC-C25996A5926E}"/>
              </a:ext>
            </a:extLst>
          </p:cNvPr>
          <p:cNvSpPr/>
          <p:nvPr/>
        </p:nvSpPr>
        <p:spPr>
          <a:xfrm>
            <a:off x="8076993" y="4287037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HK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D133017-AA30-35DD-4A87-45D93EC87DFE}"/>
              </a:ext>
            </a:extLst>
          </p:cNvPr>
          <p:cNvSpPr/>
          <p:nvPr/>
        </p:nvSpPr>
        <p:spPr>
          <a:xfrm>
            <a:off x="8267433" y="4287037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B209E157-F36F-223D-4BBD-3BBE21CE51E4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 flipH="1" flipV="1">
            <a:off x="4045892" y="3504887"/>
            <a:ext cx="8238" cy="2294726"/>
          </a:xfrm>
          <a:prstGeom prst="bentConnector4">
            <a:avLst>
              <a:gd name="adj1" fmla="val -2774945"/>
              <a:gd name="adj2" fmla="val 99933"/>
            </a:avLst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28A8DF46-A512-13A2-2F70-095CA23866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7926" y="2609390"/>
            <a:ext cx="680737" cy="832012"/>
          </a:xfrm>
          <a:prstGeom prst="rect">
            <a:avLst/>
          </a:prstGeom>
          <a:ln>
            <a:noFill/>
          </a:ln>
        </p:spPr>
      </p:pic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1C055856-F8EB-B199-D264-AA57D9990C14}"/>
              </a:ext>
            </a:extLst>
          </p:cNvPr>
          <p:cNvCxnSpPr>
            <a:cxnSpLocks/>
          </p:cNvCxnSpPr>
          <p:nvPr/>
        </p:nvCxnSpPr>
        <p:spPr>
          <a:xfrm>
            <a:off x="8267433" y="4656369"/>
            <a:ext cx="2398162" cy="3357"/>
          </a:xfrm>
          <a:prstGeom prst="bentConnector4">
            <a:avLst>
              <a:gd name="adj1" fmla="val 124"/>
              <a:gd name="adj2" fmla="val 6909651"/>
            </a:avLst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DBDB311-1A3E-66BF-3AA4-7FFCF311644D}"/>
              </a:ext>
            </a:extLst>
          </p:cNvPr>
          <p:cNvSpPr txBox="1"/>
          <p:nvPr/>
        </p:nvSpPr>
        <p:spPr>
          <a:xfrm>
            <a:off x="3794913" y="5318205"/>
            <a:ext cx="300082" cy="3693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2F79F50-A372-B240-8FF8-F6CFEC3916B5}"/>
              </a:ext>
            </a:extLst>
          </p:cNvPr>
          <p:cNvCxnSpPr>
            <a:cxnSpLocks/>
          </p:cNvCxnSpPr>
          <p:nvPr/>
        </p:nvCxnSpPr>
        <p:spPr>
          <a:xfrm>
            <a:off x="4258235" y="5528199"/>
            <a:ext cx="35858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47AD470-C974-32B3-D902-47914A947564}"/>
              </a:ext>
            </a:extLst>
          </p:cNvPr>
          <p:cNvSpPr txBox="1"/>
          <p:nvPr/>
        </p:nvSpPr>
        <p:spPr>
          <a:xfrm>
            <a:off x="4778198" y="5318205"/>
            <a:ext cx="1261884" cy="3693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boys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B2E356-ED66-0D7A-A3D7-C71688B41561}"/>
              </a:ext>
            </a:extLst>
          </p:cNvPr>
          <p:cNvSpPr txBox="1"/>
          <p:nvPr/>
        </p:nvSpPr>
        <p:spPr>
          <a:xfrm>
            <a:off x="7669557" y="5318205"/>
            <a:ext cx="1217000" cy="3693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want to go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FF7622D-A7CD-6DBF-DC2E-EBD7478C785C}"/>
              </a:ext>
            </a:extLst>
          </p:cNvPr>
          <p:cNvSpPr/>
          <p:nvPr/>
        </p:nvSpPr>
        <p:spPr>
          <a:xfrm>
            <a:off x="5961605" y="5405494"/>
            <a:ext cx="299914" cy="209994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  <a:alpha val="4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8CEF230E-03EF-3A49-9CF1-580E6E3AC6FE}"/>
              </a:ext>
            </a:extLst>
          </p:cNvPr>
          <p:cNvSpPr/>
          <p:nvPr/>
        </p:nvSpPr>
        <p:spPr>
          <a:xfrm>
            <a:off x="7448120" y="5300497"/>
            <a:ext cx="299914" cy="209994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  <a:alpha val="4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32E421B-E786-0885-467F-3FAEF47416F9}"/>
              </a:ext>
            </a:extLst>
          </p:cNvPr>
          <p:cNvSpPr/>
          <p:nvPr/>
        </p:nvSpPr>
        <p:spPr>
          <a:xfrm>
            <a:off x="7442530" y="5528199"/>
            <a:ext cx="299914" cy="209994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  <a:alpha val="4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5D0B825-313F-5BE4-8F25-367045813BB0}"/>
              </a:ext>
            </a:extLst>
          </p:cNvPr>
          <p:cNvCxnSpPr>
            <a:stCxn id="40" idx="1"/>
            <a:endCxn id="39" idx="3"/>
          </p:cNvCxnSpPr>
          <p:nvPr/>
        </p:nvCxnSpPr>
        <p:spPr>
          <a:xfrm flipH="1">
            <a:off x="6261519" y="5405494"/>
            <a:ext cx="1186601" cy="10499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5721E85-148F-152B-7008-6AA1BE63970F}"/>
              </a:ext>
            </a:extLst>
          </p:cNvPr>
          <p:cNvCxnSpPr>
            <a:cxnSpLocks/>
            <a:stCxn id="41" idx="1"/>
            <a:endCxn id="39" idx="3"/>
          </p:cNvCxnSpPr>
          <p:nvPr/>
        </p:nvCxnSpPr>
        <p:spPr>
          <a:xfrm flipH="1" flipV="1">
            <a:off x="6261519" y="5510491"/>
            <a:ext cx="1181011" cy="12270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5165F66-5348-99C1-B136-C38FD56BD4E4}"/>
              </a:ext>
            </a:extLst>
          </p:cNvPr>
          <p:cNvSpPr txBox="1"/>
          <p:nvPr/>
        </p:nvSpPr>
        <p:spPr>
          <a:xfrm>
            <a:off x="6315659" y="5575199"/>
            <a:ext cx="944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ARG1/NEQ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CD856AC-6392-EDD2-29B8-0357270353B3}"/>
              </a:ext>
            </a:extLst>
          </p:cNvPr>
          <p:cNvSpPr txBox="1"/>
          <p:nvPr/>
        </p:nvSpPr>
        <p:spPr>
          <a:xfrm>
            <a:off x="6338894" y="5140759"/>
            <a:ext cx="944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ARG1/NEQ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AFC05F4-E8B6-8899-2C04-4CF95B01E013}"/>
              </a:ext>
            </a:extLst>
          </p:cNvPr>
          <p:cNvSpPr/>
          <p:nvPr/>
        </p:nvSpPr>
        <p:spPr>
          <a:xfrm>
            <a:off x="838200" y="1259717"/>
            <a:ext cx="2900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zh-TW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Approximated</a:t>
            </a:r>
            <a:r>
              <a:rPr lang="zh-TW" altLang="en-US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TW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with</a:t>
            </a:r>
            <a:r>
              <a:rPr lang="zh-TW" altLang="en-US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TW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PS</a:t>
            </a:r>
            <a:r>
              <a:rPr lang="en-US" altLang="zh-TW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HRG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5FAF41B-DE4E-3AEB-B679-D5A57688CE48}"/>
              </a:ext>
            </a:extLst>
          </p:cNvPr>
          <p:cNvSpPr/>
          <p:nvPr/>
        </p:nvSpPr>
        <p:spPr>
          <a:xfrm>
            <a:off x="3093142" y="1226670"/>
            <a:ext cx="6374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04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B49F4-7A01-E34A-B11B-1E39EA511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000" dirty="0">
                <a:solidFill>
                  <a:schemeClr val="accent6">
                    <a:lumMod val="75000"/>
                  </a:schemeClr>
                </a:solidFill>
              </a:rPr>
              <a:t>Synchronous</a:t>
            </a:r>
            <a:r>
              <a:rPr lang="zh-TW" altLang="en-US" sz="4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TW" sz="4000" dirty="0">
                <a:solidFill>
                  <a:schemeClr val="accent6">
                    <a:lumMod val="75000"/>
                  </a:schemeClr>
                </a:solidFill>
              </a:rPr>
              <a:t>Hyperedge</a:t>
            </a:r>
            <a:r>
              <a:rPr lang="zh-TW" altLang="en-US" sz="4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TW" sz="4000" dirty="0">
                <a:solidFill>
                  <a:schemeClr val="accent6">
                    <a:lumMod val="75000"/>
                  </a:schemeClr>
                </a:solidFill>
              </a:rPr>
              <a:t>Replacement</a:t>
            </a:r>
            <a:r>
              <a:rPr lang="zh-TW" altLang="en-US" sz="4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TW" sz="4000" dirty="0">
                <a:solidFill>
                  <a:schemeClr val="accent6">
                    <a:lumMod val="75000"/>
                  </a:schemeClr>
                </a:solidFill>
              </a:rPr>
              <a:t>Grammar</a:t>
            </a:r>
            <a:r>
              <a:rPr lang="zh-TW" altLang="en-US" sz="4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TW" sz="4000" dirty="0">
                <a:solidFill>
                  <a:schemeClr val="accent6">
                    <a:lumMod val="75000"/>
                  </a:schemeClr>
                </a:solidFill>
              </a:rPr>
              <a:t>(S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HRG)</a:t>
            </a:r>
            <a:br>
              <a:rPr lang="en-US" altLang="zh-TW" dirty="0"/>
            </a:br>
            <a:r>
              <a:rPr lang="en-US" altLang="zh-TW" sz="24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DMRS as hypergraph</a:t>
            </a: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DFE58-6F0F-924D-9991-1229180A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24</a:t>
            </a:fld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2F9D7C4-67F6-E44E-9279-71CC1130837F}"/>
              </a:ext>
            </a:extLst>
          </p:cNvPr>
          <p:cNvSpPr txBox="1">
            <a:spLocks/>
          </p:cNvSpPr>
          <p:nvPr/>
        </p:nvSpPr>
        <p:spPr>
          <a:xfrm>
            <a:off x="838200" y="18409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5A5B26C7-1671-C442-B463-CF24577E27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94" t="53850" r="13174" b="29180"/>
          <a:stretch/>
        </p:blipFill>
        <p:spPr>
          <a:xfrm>
            <a:off x="6325453" y="2817211"/>
            <a:ext cx="4607626" cy="11715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36D873-899D-EE4B-A565-56EF919A9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652" y="2425413"/>
            <a:ext cx="4798897" cy="1955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0A3555-6A6D-B24B-8929-83B1B56EE0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005" t="27707" b="21676"/>
          <a:stretch/>
        </p:blipFill>
        <p:spPr>
          <a:xfrm>
            <a:off x="7675600" y="4063699"/>
            <a:ext cx="2946573" cy="180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4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B49F4-7A01-E34A-B11B-1E39EA511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000" dirty="0">
                <a:solidFill>
                  <a:srgbClr val="F19D19">
                    <a:lumMod val="75000"/>
                  </a:srgbClr>
                </a:solidFill>
              </a:rPr>
              <a:t>Synchronous</a:t>
            </a:r>
            <a:r>
              <a:rPr lang="zh-TW" altLang="en-US" sz="4000" dirty="0">
                <a:solidFill>
                  <a:srgbClr val="F19D19">
                    <a:lumMod val="75000"/>
                  </a:srgbClr>
                </a:solidFill>
              </a:rPr>
              <a:t> </a:t>
            </a:r>
            <a:r>
              <a:rPr lang="en-US" altLang="zh-TW" sz="4000" dirty="0">
                <a:solidFill>
                  <a:srgbClr val="F19D19">
                    <a:lumMod val="75000"/>
                  </a:srgbClr>
                </a:solidFill>
              </a:rPr>
              <a:t>Hyperedge</a:t>
            </a:r>
            <a:r>
              <a:rPr lang="zh-TW" altLang="en-US" sz="4000" dirty="0">
                <a:solidFill>
                  <a:srgbClr val="F19D19">
                    <a:lumMod val="75000"/>
                  </a:srgbClr>
                </a:solidFill>
              </a:rPr>
              <a:t> </a:t>
            </a:r>
            <a:r>
              <a:rPr lang="en-US" altLang="zh-TW" sz="4000" dirty="0">
                <a:solidFill>
                  <a:srgbClr val="F19D19">
                    <a:lumMod val="75000"/>
                  </a:srgbClr>
                </a:solidFill>
              </a:rPr>
              <a:t>Replacement</a:t>
            </a:r>
            <a:r>
              <a:rPr lang="zh-TW" altLang="en-US" sz="4000" dirty="0">
                <a:solidFill>
                  <a:srgbClr val="F19D19">
                    <a:lumMod val="75000"/>
                  </a:srgbClr>
                </a:solidFill>
              </a:rPr>
              <a:t> </a:t>
            </a:r>
            <a:r>
              <a:rPr lang="en-US" altLang="zh-TW" sz="4000" dirty="0">
                <a:solidFill>
                  <a:srgbClr val="F19D19">
                    <a:lumMod val="75000"/>
                  </a:srgbClr>
                </a:solidFill>
              </a:rPr>
              <a:t>Grammar</a:t>
            </a:r>
            <a:r>
              <a:rPr lang="zh-TW" altLang="en-US" sz="4000" dirty="0">
                <a:solidFill>
                  <a:srgbClr val="F19D19">
                    <a:lumMod val="75000"/>
                  </a:srgbClr>
                </a:solidFill>
              </a:rPr>
              <a:t> </a:t>
            </a:r>
            <a:r>
              <a:rPr lang="en-US" altLang="zh-TW" sz="4000" dirty="0">
                <a:solidFill>
                  <a:srgbClr val="F19D19">
                    <a:lumMod val="75000"/>
                  </a:srgbClr>
                </a:solidFill>
              </a:rPr>
              <a:t>(S</a:t>
            </a:r>
            <a:r>
              <a:rPr lang="en-US" sz="4000" dirty="0">
                <a:solidFill>
                  <a:srgbClr val="F19D19">
                    <a:lumMod val="75000"/>
                  </a:srgbClr>
                </a:solidFill>
              </a:rPr>
              <a:t>HRG)</a:t>
            </a:r>
            <a:br>
              <a:rPr lang="en-US" altLang="zh-TW" dirty="0">
                <a:solidFill>
                  <a:srgbClr val="000000"/>
                </a:solidFill>
              </a:rPr>
            </a:br>
            <a:r>
              <a:rPr lang="en-HK" altLang="zh-TW" sz="2200" dirty="0">
                <a:solidFill>
                  <a:srgbClr val="000000"/>
                </a:solidFill>
              </a:rPr>
              <a:t>HR</a:t>
            </a:r>
            <a:r>
              <a:rPr lang="en-US" altLang="zh-TW" sz="2200" dirty="0">
                <a:solidFill>
                  <a:srgbClr val="000000"/>
                </a:solidFill>
              </a:rPr>
              <a:t>G</a:t>
            </a: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DFE58-6F0F-924D-9991-1229180A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25</a:t>
            </a:fld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2F9D7C4-67F6-E44E-9279-71CC1130837F}"/>
              </a:ext>
            </a:extLst>
          </p:cNvPr>
          <p:cNvSpPr txBox="1">
            <a:spLocks/>
          </p:cNvSpPr>
          <p:nvPr/>
        </p:nvSpPr>
        <p:spPr>
          <a:xfrm>
            <a:off x="838200" y="177078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DC98F81-DF5D-2C40-9879-8BFE8E6C854E}"/>
                  </a:ext>
                </a:extLst>
              </p:cNvPr>
              <p:cNvSpPr/>
              <p:nvPr/>
            </p:nvSpPr>
            <p:spPr>
              <a:xfrm>
                <a:off x="5768138" y="5109332"/>
                <a:ext cx="91339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DC98F81-DF5D-2C40-9879-8BFE8E6C85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8138" y="5109332"/>
                <a:ext cx="913391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3C3E3189-5F03-CE40-BF1E-25A635A12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605" y="2347694"/>
            <a:ext cx="5582045" cy="21998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DFAD27-AF30-A64F-A2C1-90DD1A409E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8865" y="1850953"/>
            <a:ext cx="3748188" cy="334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6666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DFE58-6F0F-924D-9991-1229180A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26</a:t>
            </a:fld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2F9D7C4-67F6-E44E-9279-71CC1130837F}"/>
              </a:ext>
            </a:extLst>
          </p:cNvPr>
          <p:cNvSpPr txBox="1">
            <a:spLocks/>
          </p:cNvSpPr>
          <p:nvPr/>
        </p:nvSpPr>
        <p:spPr>
          <a:xfrm>
            <a:off x="838200" y="177078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3357F46-B156-3F49-BB8C-167B9AB72FD5}"/>
                  </a:ext>
                </a:extLst>
              </p:cNvPr>
              <p:cNvSpPr/>
              <p:nvPr/>
            </p:nvSpPr>
            <p:spPr>
              <a:xfrm>
                <a:off x="5377924" y="5109332"/>
                <a:ext cx="16406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~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3357F46-B156-3F49-BB8C-167B9AB72F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7924" y="5109332"/>
                <a:ext cx="1640641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9FDDCD9A-780A-654E-9B38-9F00FE4E92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891" b="872"/>
          <a:stretch/>
        </p:blipFill>
        <p:spPr>
          <a:xfrm>
            <a:off x="3415469" y="2097758"/>
            <a:ext cx="5615103" cy="309736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593E5DE-2C3A-9C4B-9E5D-01A95001F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000" dirty="0"/>
              <a:t>Synchronous</a:t>
            </a:r>
            <a:r>
              <a:rPr lang="zh-TW" altLang="en-US" sz="4000" dirty="0"/>
              <a:t> </a:t>
            </a:r>
            <a:r>
              <a:rPr lang="en-US" altLang="zh-TW" sz="4000" dirty="0"/>
              <a:t>Hyperedge</a:t>
            </a:r>
            <a:r>
              <a:rPr lang="zh-TW" altLang="en-US" sz="4000" dirty="0"/>
              <a:t> </a:t>
            </a:r>
            <a:r>
              <a:rPr lang="en-US" altLang="zh-TW" sz="4000" dirty="0"/>
              <a:t>Replacement</a:t>
            </a:r>
            <a:r>
              <a:rPr lang="zh-TW" altLang="en-US" sz="4000" dirty="0"/>
              <a:t> </a:t>
            </a:r>
            <a:r>
              <a:rPr lang="en-US" altLang="zh-TW" sz="4000" dirty="0"/>
              <a:t>Grammar</a:t>
            </a:r>
            <a:r>
              <a:rPr lang="zh-TW" altLang="en-US" sz="4000" dirty="0"/>
              <a:t> </a:t>
            </a:r>
            <a:r>
              <a:rPr lang="en-US" altLang="zh-TW" sz="4000" dirty="0"/>
              <a:t>(S</a:t>
            </a:r>
            <a:r>
              <a:rPr lang="en-US" sz="4000" dirty="0"/>
              <a:t>HRG)</a:t>
            </a:r>
            <a:br>
              <a:rPr lang="en-US" altLang="zh-TW" dirty="0"/>
            </a:br>
            <a:r>
              <a:rPr lang="en-HK" altLang="zh-TW" sz="2200" dirty="0"/>
              <a:t>A mapping between HRG and CFG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301030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1320B40D-45F9-1749-AAAA-7B3A234EF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400" y="1474289"/>
            <a:ext cx="5078346" cy="45504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95693B5-AFC6-6343-B7F5-A13E5E6340EC}"/>
              </a:ext>
            </a:extLst>
          </p:cNvPr>
          <p:cNvSpPr/>
          <p:nvPr/>
        </p:nvSpPr>
        <p:spPr>
          <a:xfrm>
            <a:off x="600106" y="4772336"/>
            <a:ext cx="5582045" cy="553960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DFE58-6F0F-924D-9991-1229180A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27</a:t>
            </a:fld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2F9D7C4-67F6-E44E-9279-71CC1130837F}"/>
              </a:ext>
            </a:extLst>
          </p:cNvPr>
          <p:cNvSpPr txBox="1">
            <a:spLocks/>
          </p:cNvSpPr>
          <p:nvPr/>
        </p:nvSpPr>
        <p:spPr>
          <a:xfrm>
            <a:off x="838200" y="177078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F02A86C-AADD-3946-924A-4C168C650089}"/>
              </a:ext>
            </a:extLst>
          </p:cNvPr>
          <p:cNvSpPr/>
          <p:nvPr/>
        </p:nvSpPr>
        <p:spPr>
          <a:xfrm>
            <a:off x="9387514" y="3117273"/>
            <a:ext cx="858515" cy="3078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E21D780-669B-2549-A227-C2C6341EB106}"/>
              </a:ext>
            </a:extLst>
          </p:cNvPr>
          <p:cNvSpPr/>
          <p:nvPr/>
        </p:nvSpPr>
        <p:spPr>
          <a:xfrm>
            <a:off x="6703621" y="4180114"/>
            <a:ext cx="1656608" cy="116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06715E-7492-8D48-B143-C6C47B225510}"/>
              </a:ext>
            </a:extLst>
          </p:cNvPr>
          <p:cNvSpPr/>
          <p:nvPr/>
        </p:nvSpPr>
        <p:spPr>
          <a:xfrm>
            <a:off x="9526383" y="4500749"/>
            <a:ext cx="757648" cy="627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CDF7D38-6F21-0A4B-B6A7-B15894321232}"/>
              </a:ext>
            </a:extLst>
          </p:cNvPr>
          <p:cNvSpPr/>
          <p:nvPr/>
        </p:nvSpPr>
        <p:spPr>
          <a:xfrm>
            <a:off x="8501477" y="4175938"/>
            <a:ext cx="1832495" cy="1163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A05D15B-9812-EE41-9065-05267B7E8F03}"/>
              </a:ext>
            </a:extLst>
          </p:cNvPr>
          <p:cNvSpPr/>
          <p:nvPr/>
        </p:nvSpPr>
        <p:spPr>
          <a:xfrm>
            <a:off x="6619041" y="3610352"/>
            <a:ext cx="3773386" cy="1988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44F39D-452C-E143-B6E5-EBAB47E5D3CC}"/>
              </a:ext>
            </a:extLst>
          </p:cNvPr>
          <p:cNvSpPr/>
          <p:nvPr/>
        </p:nvSpPr>
        <p:spPr>
          <a:xfrm>
            <a:off x="6530236" y="3423063"/>
            <a:ext cx="3903671" cy="2572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9EBBCA-A2DA-6543-88CC-72F227C53AC7}"/>
              </a:ext>
            </a:extLst>
          </p:cNvPr>
          <p:cNvSpPr/>
          <p:nvPr/>
        </p:nvSpPr>
        <p:spPr>
          <a:xfrm>
            <a:off x="6619041" y="2772026"/>
            <a:ext cx="2768473" cy="355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40F1A9E-A5D1-A243-B5FB-55B7A247CAF0}"/>
              </a:ext>
            </a:extLst>
          </p:cNvPr>
          <p:cNvSpPr/>
          <p:nvPr/>
        </p:nvSpPr>
        <p:spPr>
          <a:xfrm>
            <a:off x="10622792" y="3465210"/>
            <a:ext cx="577516" cy="355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EB2B9C4-C5C8-E741-A88B-6482EDAACA3E}"/>
              </a:ext>
            </a:extLst>
          </p:cNvPr>
          <p:cNvSpPr/>
          <p:nvPr/>
        </p:nvSpPr>
        <p:spPr>
          <a:xfrm>
            <a:off x="10475220" y="3112529"/>
            <a:ext cx="963159" cy="12068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5F66932-C366-FC4E-BBF8-89F5693AB400}"/>
              </a:ext>
            </a:extLst>
          </p:cNvPr>
          <p:cNvSpPr/>
          <p:nvPr/>
        </p:nvSpPr>
        <p:spPr>
          <a:xfrm>
            <a:off x="8513822" y="2419912"/>
            <a:ext cx="3072589" cy="7921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02DDC21-F181-4F48-BE0C-71CEAFF50376}"/>
              </a:ext>
            </a:extLst>
          </p:cNvPr>
          <p:cNvSpPr/>
          <p:nvPr/>
        </p:nvSpPr>
        <p:spPr>
          <a:xfrm>
            <a:off x="6722668" y="2419023"/>
            <a:ext cx="1778809" cy="7921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0679A4-58F3-C049-9212-D06B03EF8E44}"/>
              </a:ext>
            </a:extLst>
          </p:cNvPr>
          <p:cNvSpPr/>
          <p:nvPr/>
        </p:nvSpPr>
        <p:spPr>
          <a:xfrm>
            <a:off x="6764957" y="2080953"/>
            <a:ext cx="4197749" cy="10195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604673-A7B7-5440-9214-F85F83290F2E}"/>
              </a:ext>
            </a:extLst>
          </p:cNvPr>
          <p:cNvSpPr/>
          <p:nvPr/>
        </p:nvSpPr>
        <p:spPr>
          <a:xfrm>
            <a:off x="6775261" y="1500191"/>
            <a:ext cx="4197749" cy="10195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7979DAE-0834-CE44-AAB7-53F485E47F45}"/>
                  </a:ext>
                </a:extLst>
              </p:cNvPr>
              <p:cNvSpPr/>
              <p:nvPr/>
            </p:nvSpPr>
            <p:spPr>
              <a:xfrm>
                <a:off x="2583771" y="5109332"/>
                <a:ext cx="16406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~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7979DAE-0834-CE44-AAB7-53F485E47F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3771" y="5109332"/>
                <a:ext cx="1640641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Picture 44">
            <a:extLst>
              <a:ext uri="{FF2B5EF4-FFF2-40B4-BE49-F238E27FC236}">
                <a16:creationId xmlns:a16="http://schemas.microsoft.com/office/drawing/2014/main" id="{D4C295DC-7EB1-8542-B217-BB77A6ECCE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7891" b="872"/>
          <a:stretch/>
        </p:blipFill>
        <p:spPr>
          <a:xfrm>
            <a:off x="621316" y="2097758"/>
            <a:ext cx="5615103" cy="3097367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E2296298-3FD3-7748-B8B4-DFB2C3E61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zh-TW" sz="4000" dirty="0"/>
              <a:t>Synchronous</a:t>
            </a:r>
            <a:r>
              <a:rPr lang="zh-TW" altLang="en-US" sz="4000" dirty="0"/>
              <a:t> </a:t>
            </a:r>
            <a:r>
              <a:rPr lang="en-US" altLang="zh-TW" sz="4000" dirty="0"/>
              <a:t>Hyperedge</a:t>
            </a:r>
            <a:r>
              <a:rPr lang="zh-TW" altLang="en-US" sz="4000" dirty="0"/>
              <a:t> </a:t>
            </a:r>
            <a:r>
              <a:rPr lang="en-US" altLang="zh-TW" sz="4000" dirty="0"/>
              <a:t>Replacement</a:t>
            </a:r>
            <a:r>
              <a:rPr lang="zh-TW" altLang="en-US" sz="4000" dirty="0"/>
              <a:t> </a:t>
            </a:r>
            <a:r>
              <a:rPr lang="en-US" altLang="zh-TW" sz="4000" dirty="0"/>
              <a:t>Grammar</a:t>
            </a:r>
            <a:r>
              <a:rPr lang="zh-TW" altLang="en-US" sz="4000" dirty="0"/>
              <a:t> </a:t>
            </a:r>
            <a:r>
              <a:rPr lang="en-US" altLang="zh-TW" sz="4000" dirty="0"/>
              <a:t>(S</a:t>
            </a:r>
            <a:r>
              <a:rPr lang="en-US" sz="4000" dirty="0"/>
              <a:t>HRG)</a:t>
            </a:r>
            <a:br>
              <a:rPr lang="en-US" altLang="zh-TW" dirty="0"/>
            </a:br>
            <a:r>
              <a:rPr lang="en-HK" altLang="zh-TW" sz="2200" dirty="0"/>
              <a:t>A mapping between HRG and CFG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35276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Word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542DCAC2-36A4-9345-A308-9651B9C22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400" y="1474289"/>
            <a:ext cx="5078346" cy="4550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3D2A274-5A57-594E-BEAA-CE47A9A3C620}"/>
              </a:ext>
            </a:extLst>
          </p:cNvPr>
          <p:cNvSpPr/>
          <p:nvPr/>
        </p:nvSpPr>
        <p:spPr>
          <a:xfrm>
            <a:off x="626466" y="4498679"/>
            <a:ext cx="5582045" cy="624998"/>
          </a:xfrm>
          <a:prstGeom prst="rect">
            <a:avLst/>
          </a:prstGeom>
          <a:solidFill>
            <a:srgbClr val="D5FC7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DFE58-6F0F-924D-9991-1229180A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28</a:t>
            </a:fld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2F9D7C4-67F6-E44E-9279-71CC1130837F}"/>
              </a:ext>
            </a:extLst>
          </p:cNvPr>
          <p:cNvSpPr txBox="1">
            <a:spLocks/>
          </p:cNvSpPr>
          <p:nvPr/>
        </p:nvSpPr>
        <p:spPr>
          <a:xfrm>
            <a:off x="838200" y="177078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1603DE-E69E-1D41-A108-6B09C2CD5986}"/>
              </a:ext>
            </a:extLst>
          </p:cNvPr>
          <p:cNvSpPr/>
          <p:nvPr/>
        </p:nvSpPr>
        <p:spPr>
          <a:xfrm>
            <a:off x="9387514" y="3117273"/>
            <a:ext cx="858515" cy="3078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25B826-171D-CC43-8087-DDB88ABC0F50}"/>
              </a:ext>
            </a:extLst>
          </p:cNvPr>
          <p:cNvSpPr/>
          <p:nvPr/>
        </p:nvSpPr>
        <p:spPr>
          <a:xfrm>
            <a:off x="6703621" y="4180114"/>
            <a:ext cx="1656608" cy="116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1F4C5BF-BC20-5149-82F2-52025912D4A4}"/>
              </a:ext>
            </a:extLst>
          </p:cNvPr>
          <p:cNvSpPr/>
          <p:nvPr/>
        </p:nvSpPr>
        <p:spPr>
          <a:xfrm>
            <a:off x="9526383" y="4500749"/>
            <a:ext cx="757648" cy="627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E736CA-8437-7846-8C58-AAE94AE52A38}"/>
              </a:ext>
            </a:extLst>
          </p:cNvPr>
          <p:cNvSpPr/>
          <p:nvPr/>
        </p:nvSpPr>
        <p:spPr>
          <a:xfrm>
            <a:off x="8501477" y="4175938"/>
            <a:ext cx="1832495" cy="1163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EEFA6F-9E12-9146-9162-B19CDCCD3131}"/>
              </a:ext>
            </a:extLst>
          </p:cNvPr>
          <p:cNvSpPr/>
          <p:nvPr/>
        </p:nvSpPr>
        <p:spPr>
          <a:xfrm>
            <a:off x="6619041" y="3610352"/>
            <a:ext cx="3773386" cy="1988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7E4F4FC-600A-D847-A56F-AF59758B081E}"/>
              </a:ext>
            </a:extLst>
          </p:cNvPr>
          <p:cNvSpPr/>
          <p:nvPr/>
        </p:nvSpPr>
        <p:spPr>
          <a:xfrm>
            <a:off x="6619041" y="2772026"/>
            <a:ext cx="2768473" cy="355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A3EC5B0-B80B-6244-93B1-8E336C0B7E86}"/>
              </a:ext>
            </a:extLst>
          </p:cNvPr>
          <p:cNvSpPr/>
          <p:nvPr/>
        </p:nvSpPr>
        <p:spPr>
          <a:xfrm>
            <a:off x="10622792" y="3465210"/>
            <a:ext cx="577516" cy="355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F5D69F-CC2A-CE4B-AD64-E0396DC4ACED}"/>
              </a:ext>
            </a:extLst>
          </p:cNvPr>
          <p:cNvSpPr/>
          <p:nvPr/>
        </p:nvSpPr>
        <p:spPr>
          <a:xfrm>
            <a:off x="8513822" y="2419912"/>
            <a:ext cx="3072589" cy="7921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8907B0A-1D05-DF4D-91B5-43E20B9D121A}"/>
              </a:ext>
            </a:extLst>
          </p:cNvPr>
          <p:cNvSpPr/>
          <p:nvPr/>
        </p:nvSpPr>
        <p:spPr>
          <a:xfrm>
            <a:off x="6722668" y="2419023"/>
            <a:ext cx="1778809" cy="7921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27EDAB-4573-104D-B112-649B23CE4865}"/>
              </a:ext>
            </a:extLst>
          </p:cNvPr>
          <p:cNvSpPr/>
          <p:nvPr/>
        </p:nvSpPr>
        <p:spPr>
          <a:xfrm>
            <a:off x="6764957" y="2080953"/>
            <a:ext cx="4197749" cy="10195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9C44784-47D3-A04D-B215-94F4417C9E7A}"/>
              </a:ext>
            </a:extLst>
          </p:cNvPr>
          <p:cNvSpPr/>
          <p:nvPr/>
        </p:nvSpPr>
        <p:spPr>
          <a:xfrm>
            <a:off x="10475220" y="3112529"/>
            <a:ext cx="963159" cy="12068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4DA2F52-9A7C-2A49-AD24-303E7A417C99}"/>
                  </a:ext>
                </a:extLst>
              </p:cNvPr>
              <p:cNvSpPr/>
              <p:nvPr/>
            </p:nvSpPr>
            <p:spPr>
              <a:xfrm>
                <a:off x="2583771" y="5109332"/>
                <a:ext cx="16406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~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4DA2F52-9A7C-2A49-AD24-303E7A417C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3771" y="5109332"/>
                <a:ext cx="1640641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EBD75915-4454-D341-A263-34944A021F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7891" b="872"/>
          <a:stretch/>
        </p:blipFill>
        <p:spPr>
          <a:xfrm>
            <a:off x="621316" y="2097758"/>
            <a:ext cx="5615103" cy="3097367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24031DC2-9456-964A-9ACC-EA70C16BE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zh-TW" sz="4000" dirty="0"/>
              <a:t>Synchronous</a:t>
            </a:r>
            <a:r>
              <a:rPr lang="zh-TW" altLang="en-US" sz="4000" dirty="0"/>
              <a:t> </a:t>
            </a:r>
            <a:r>
              <a:rPr lang="en-US" altLang="zh-TW" sz="4000" dirty="0"/>
              <a:t>Hyperedge</a:t>
            </a:r>
            <a:r>
              <a:rPr lang="zh-TW" altLang="en-US" sz="4000" dirty="0"/>
              <a:t> </a:t>
            </a:r>
            <a:r>
              <a:rPr lang="en-US" altLang="zh-TW" sz="4000" dirty="0"/>
              <a:t>Replacement</a:t>
            </a:r>
            <a:r>
              <a:rPr lang="zh-TW" altLang="en-US" sz="4000" dirty="0"/>
              <a:t> </a:t>
            </a:r>
            <a:r>
              <a:rPr lang="en-US" altLang="zh-TW" sz="4000" dirty="0"/>
              <a:t>Grammar</a:t>
            </a:r>
            <a:r>
              <a:rPr lang="zh-TW" altLang="en-US" sz="4000" dirty="0"/>
              <a:t> </a:t>
            </a:r>
            <a:r>
              <a:rPr lang="en-US" altLang="zh-TW" sz="4000" dirty="0"/>
              <a:t>(S</a:t>
            </a:r>
            <a:r>
              <a:rPr lang="en-US" sz="4000" dirty="0"/>
              <a:t>HRG)</a:t>
            </a:r>
            <a:br>
              <a:rPr lang="en-US" altLang="zh-TW" dirty="0"/>
            </a:br>
            <a:r>
              <a:rPr lang="en-HK" altLang="zh-TW" sz="2200" dirty="0"/>
              <a:t>A mapping between HRG and CFG</a:t>
            </a:r>
            <a:endParaRPr lang="en-US" sz="2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0B30DA-DC9A-7D49-AD81-155123D2909E}"/>
              </a:ext>
            </a:extLst>
          </p:cNvPr>
          <p:cNvSpPr/>
          <p:nvPr/>
        </p:nvSpPr>
        <p:spPr>
          <a:xfrm>
            <a:off x="10627620" y="3264929"/>
            <a:ext cx="963159" cy="12068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80EDE5-7C6B-D542-ABDF-C43302811A35}"/>
              </a:ext>
            </a:extLst>
          </p:cNvPr>
          <p:cNvSpPr/>
          <p:nvPr/>
        </p:nvSpPr>
        <p:spPr>
          <a:xfrm>
            <a:off x="9921600" y="3399990"/>
            <a:ext cx="280800" cy="156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95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DB70D7E7-015F-6747-9629-536603C8C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400" y="1474289"/>
            <a:ext cx="5078346" cy="45504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FDD87789-D6BF-3043-8C48-4B0C8866144D}"/>
              </a:ext>
            </a:extLst>
          </p:cNvPr>
          <p:cNvSpPr/>
          <p:nvPr/>
        </p:nvSpPr>
        <p:spPr>
          <a:xfrm>
            <a:off x="626466" y="3868138"/>
            <a:ext cx="5582045" cy="624998"/>
          </a:xfrm>
          <a:prstGeom prst="rect">
            <a:avLst/>
          </a:prstGeom>
          <a:solidFill>
            <a:srgbClr val="D5FC7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DFE58-6F0F-924D-9991-1229180A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29</a:t>
            </a:fld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2F9D7C4-67F6-E44E-9279-71CC1130837F}"/>
              </a:ext>
            </a:extLst>
          </p:cNvPr>
          <p:cNvSpPr txBox="1">
            <a:spLocks/>
          </p:cNvSpPr>
          <p:nvPr/>
        </p:nvSpPr>
        <p:spPr>
          <a:xfrm>
            <a:off x="838200" y="177078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FC2DDA9-8A8D-0445-A2AC-99E54B93D9BA}"/>
              </a:ext>
            </a:extLst>
          </p:cNvPr>
          <p:cNvSpPr/>
          <p:nvPr/>
        </p:nvSpPr>
        <p:spPr>
          <a:xfrm>
            <a:off x="9387514" y="3117273"/>
            <a:ext cx="858515" cy="3078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D6B5745-A13F-6B4B-8CF4-C3E64586A718}"/>
              </a:ext>
            </a:extLst>
          </p:cNvPr>
          <p:cNvSpPr/>
          <p:nvPr/>
        </p:nvSpPr>
        <p:spPr>
          <a:xfrm>
            <a:off x="6703621" y="4180114"/>
            <a:ext cx="1656608" cy="116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D68888E-B7EE-0F40-B55F-1E80061FC68C}"/>
              </a:ext>
            </a:extLst>
          </p:cNvPr>
          <p:cNvSpPr/>
          <p:nvPr/>
        </p:nvSpPr>
        <p:spPr>
          <a:xfrm>
            <a:off x="9526383" y="4500749"/>
            <a:ext cx="757648" cy="627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83D448F-8424-B24A-90D5-4A69FA4510EC}"/>
              </a:ext>
            </a:extLst>
          </p:cNvPr>
          <p:cNvSpPr/>
          <p:nvPr/>
        </p:nvSpPr>
        <p:spPr>
          <a:xfrm>
            <a:off x="8501477" y="4175938"/>
            <a:ext cx="1832495" cy="1163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6DE8E5D-1DFC-C641-8F9A-533B8C4F9BB7}"/>
              </a:ext>
            </a:extLst>
          </p:cNvPr>
          <p:cNvSpPr/>
          <p:nvPr/>
        </p:nvSpPr>
        <p:spPr>
          <a:xfrm>
            <a:off x="6619041" y="2772026"/>
            <a:ext cx="2768473" cy="355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FC982C-6E2A-F041-9D51-E9170046CEB9}"/>
              </a:ext>
            </a:extLst>
          </p:cNvPr>
          <p:cNvSpPr/>
          <p:nvPr/>
        </p:nvSpPr>
        <p:spPr>
          <a:xfrm>
            <a:off x="10622792" y="3465210"/>
            <a:ext cx="577516" cy="355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280F484-572B-1D49-BD03-A7D1D90D89BD}"/>
              </a:ext>
            </a:extLst>
          </p:cNvPr>
          <p:cNvSpPr/>
          <p:nvPr/>
        </p:nvSpPr>
        <p:spPr>
          <a:xfrm>
            <a:off x="8513822" y="2419912"/>
            <a:ext cx="3072589" cy="7921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7C3F8C-9B52-DA4D-92C7-C3AF763623FC}"/>
              </a:ext>
            </a:extLst>
          </p:cNvPr>
          <p:cNvSpPr/>
          <p:nvPr/>
        </p:nvSpPr>
        <p:spPr>
          <a:xfrm>
            <a:off x="6722668" y="2419023"/>
            <a:ext cx="1778809" cy="7921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BA18320-036D-C448-ADA2-D2915C67B5D5}"/>
              </a:ext>
            </a:extLst>
          </p:cNvPr>
          <p:cNvSpPr/>
          <p:nvPr/>
        </p:nvSpPr>
        <p:spPr>
          <a:xfrm>
            <a:off x="10475220" y="3112529"/>
            <a:ext cx="963159" cy="12068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D1AFD4B0-82CB-DB44-8878-9C5FF693E7AB}"/>
                  </a:ext>
                </a:extLst>
              </p:cNvPr>
              <p:cNvSpPr/>
              <p:nvPr/>
            </p:nvSpPr>
            <p:spPr>
              <a:xfrm>
                <a:off x="2583771" y="5109332"/>
                <a:ext cx="16406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~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D1AFD4B0-82CB-DB44-8878-9C5FF693E7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3771" y="5109332"/>
                <a:ext cx="1640641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7D366EB7-CD7A-BC4E-ADCC-1E6F695F71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7891" b="872"/>
          <a:stretch/>
        </p:blipFill>
        <p:spPr>
          <a:xfrm>
            <a:off x="621316" y="2097758"/>
            <a:ext cx="5615103" cy="3097367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EADC360F-B331-8248-8D34-1E61DC725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zh-TW" sz="4000" dirty="0"/>
              <a:t>Synchronous</a:t>
            </a:r>
            <a:r>
              <a:rPr lang="zh-TW" altLang="en-US" sz="4000" dirty="0"/>
              <a:t> </a:t>
            </a:r>
            <a:r>
              <a:rPr lang="en-US" altLang="zh-TW" sz="4000" dirty="0"/>
              <a:t>Hyperedge</a:t>
            </a:r>
            <a:r>
              <a:rPr lang="zh-TW" altLang="en-US" sz="4000" dirty="0"/>
              <a:t> </a:t>
            </a:r>
            <a:r>
              <a:rPr lang="en-US" altLang="zh-TW" sz="4000" dirty="0"/>
              <a:t>Replacement</a:t>
            </a:r>
            <a:r>
              <a:rPr lang="zh-TW" altLang="en-US" sz="4000" dirty="0"/>
              <a:t> </a:t>
            </a:r>
            <a:r>
              <a:rPr lang="en-US" altLang="zh-TW" sz="4000" dirty="0"/>
              <a:t>Grammar</a:t>
            </a:r>
            <a:r>
              <a:rPr lang="zh-TW" altLang="en-US" sz="4000" dirty="0"/>
              <a:t> </a:t>
            </a:r>
            <a:r>
              <a:rPr lang="en-US" altLang="zh-TW" sz="4000" dirty="0"/>
              <a:t>(S</a:t>
            </a:r>
            <a:r>
              <a:rPr lang="en-US" sz="4000" dirty="0"/>
              <a:t>HRG)</a:t>
            </a:r>
            <a:br>
              <a:rPr lang="en-US" altLang="zh-TW" dirty="0"/>
            </a:br>
            <a:r>
              <a:rPr lang="en-HK" altLang="zh-TW" sz="2200" dirty="0"/>
              <a:t>A mapping between HRG and CFG</a:t>
            </a:r>
            <a:endParaRPr lang="en-US" sz="2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3D253B-2F6F-6A49-8A9E-0ABB8F6BAD90}"/>
              </a:ext>
            </a:extLst>
          </p:cNvPr>
          <p:cNvSpPr/>
          <p:nvPr/>
        </p:nvSpPr>
        <p:spPr>
          <a:xfrm>
            <a:off x="8211010" y="3889871"/>
            <a:ext cx="280800" cy="156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407D85-1029-4945-82EC-6819B77730BA}"/>
              </a:ext>
            </a:extLst>
          </p:cNvPr>
          <p:cNvSpPr/>
          <p:nvPr/>
        </p:nvSpPr>
        <p:spPr>
          <a:xfrm>
            <a:off x="10079825" y="3889871"/>
            <a:ext cx="280800" cy="156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517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2A3C9-1449-644C-8A0E-C0F61D146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E124B-C683-5C41-83C7-3B6750DF8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We introduce a data-driven approach to </a:t>
            </a: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generating</a:t>
            </a:r>
            <a:r>
              <a:rPr lang="en-US" sz="2400" dirty="0"/>
              <a:t> </a:t>
            </a: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derivation trees</a:t>
            </a:r>
            <a:r>
              <a:rPr lang="en-US" sz="2400" dirty="0"/>
              <a:t> from </a:t>
            </a: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meaning representation graphs</a:t>
            </a:r>
            <a:r>
              <a:rPr lang="en-US" sz="2400" b="1" dirty="0"/>
              <a:t> </a:t>
            </a:r>
            <a:r>
              <a:rPr lang="en-US" sz="2400" dirty="0"/>
              <a:t>by approximating the </a:t>
            </a:r>
            <a:r>
              <a:rPr lang="en-US" sz="2400" b="1" dirty="0">
                <a:solidFill>
                  <a:srgbClr val="C00000"/>
                </a:solidFill>
              </a:rPr>
              <a:t>semantic compositions</a:t>
            </a:r>
            <a:r>
              <a:rPr lang="en-US" sz="2400" b="1" dirty="0"/>
              <a:t> </a:t>
            </a:r>
            <a:r>
              <a:rPr lang="en-US" sz="2400" dirty="0"/>
              <a:t>with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probabilistic synchronous hyperedge replacement grammar (PSHRG</a:t>
            </a:r>
            <a:r>
              <a:rPr lang="en-HK" sz="2400" b="1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r>
              <a:rPr lang="en-HK" sz="2400" b="1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10B69-2C04-434A-AD04-C15E88B5C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7DFC80-B6A4-7C44-8665-8A587D39E092}"/>
              </a:ext>
            </a:extLst>
          </p:cNvPr>
          <p:cNvSpPr txBox="1"/>
          <p:nvPr/>
        </p:nvSpPr>
        <p:spPr>
          <a:xfrm>
            <a:off x="9180871" y="1010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4148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B3070A5-98B4-4943-BB6B-9C70157FC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400" y="1474289"/>
            <a:ext cx="5078346" cy="45504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B3C3EC40-179A-2E49-B1FD-C3484DB3508F}"/>
              </a:ext>
            </a:extLst>
          </p:cNvPr>
          <p:cNvSpPr/>
          <p:nvPr/>
        </p:nvSpPr>
        <p:spPr>
          <a:xfrm>
            <a:off x="626466" y="3266591"/>
            <a:ext cx="5582045" cy="624998"/>
          </a:xfrm>
          <a:prstGeom prst="rect">
            <a:avLst/>
          </a:prstGeom>
          <a:solidFill>
            <a:srgbClr val="D5FC7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DFE58-6F0F-924D-9991-1229180A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30</a:t>
            </a:fld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2F9D7C4-67F6-E44E-9279-71CC1130837F}"/>
              </a:ext>
            </a:extLst>
          </p:cNvPr>
          <p:cNvSpPr txBox="1">
            <a:spLocks/>
          </p:cNvSpPr>
          <p:nvPr/>
        </p:nvSpPr>
        <p:spPr>
          <a:xfrm>
            <a:off x="838200" y="177078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A63398-9C99-5741-9372-442608614152}"/>
              </a:ext>
            </a:extLst>
          </p:cNvPr>
          <p:cNvSpPr/>
          <p:nvPr/>
        </p:nvSpPr>
        <p:spPr>
          <a:xfrm>
            <a:off x="9387514" y="3117273"/>
            <a:ext cx="858515" cy="3078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0F52462-68C3-534B-AD4F-426B580FFB34}"/>
              </a:ext>
            </a:extLst>
          </p:cNvPr>
          <p:cNvSpPr/>
          <p:nvPr/>
        </p:nvSpPr>
        <p:spPr>
          <a:xfrm>
            <a:off x="6703621" y="4180114"/>
            <a:ext cx="1656608" cy="116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9912AF1-8B66-E444-9C6A-E2C5BFF1559D}"/>
              </a:ext>
            </a:extLst>
          </p:cNvPr>
          <p:cNvSpPr/>
          <p:nvPr/>
        </p:nvSpPr>
        <p:spPr>
          <a:xfrm>
            <a:off x="9526383" y="4500749"/>
            <a:ext cx="757648" cy="627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ED7E9B-FF70-3C4D-8A23-85FE005CAA0C}"/>
              </a:ext>
            </a:extLst>
          </p:cNvPr>
          <p:cNvSpPr/>
          <p:nvPr/>
        </p:nvSpPr>
        <p:spPr>
          <a:xfrm>
            <a:off x="6619041" y="2772026"/>
            <a:ext cx="2768473" cy="355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9ABAC8A-CD0A-B14F-89E9-405C26C44A96}"/>
              </a:ext>
            </a:extLst>
          </p:cNvPr>
          <p:cNvSpPr/>
          <p:nvPr/>
        </p:nvSpPr>
        <p:spPr>
          <a:xfrm>
            <a:off x="10622792" y="3465210"/>
            <a:ext cx="577516" cy="355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617B37B-B1C9-5E44-B485-724FB4F80DC2}"/>
              </a:ext>
            </a:extLst>
          </p:cNvPr>
          <p:cNvSpPr/>
          <p:nvPr/>
        </p:nvSpPr>
        <p:spPr>
          <a:xfrm>
            <a:off x="6722668" y="2419023"/>
            <a:ext cx="1778809" cy="7921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C9192DE-CB38-2241-9BA6-B9B0F9DB52F8}"/>
              </a:ext>
            </a:extLst>
          </p:cNvPr>
          <p:cNvSpPr/>
          <p:nvPr/>
        </p:nvSpPr>
        <p:spPr>
          <a:xfrm>
            <a:off x="10475220" y="3112529"/>
            <a:ext cx="963159" cy="12068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F60D43B-0A7F-1045-8959-473BC2D69DBC}"/>
                  </a:ext>
                </a:extLst>
              </p:cNvPr>
              <p:cNvSpPr/>
              <p:nvPr/>
            </p:nvSpPr>
            <p:spPr>
              <a:xfrm>
                <a:off x="2583771" y="5109332"/>
                <a:ext cx="16406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~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F60D43B-0A7F-1045-8959-473BC2D69D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3771" y="5109332"/>
                <a:ext cx="1640641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4B06036F-B899-984B-B862-F6725E84A8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7891" b="872"/>
          <a:stretch/>
        </p:blipFill>
        <p:spPr>
          <a:xfrm>
            <a:off x="621316" y="2097758"/>
            <a:ext cx="5615103" cy="309736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66CE8A57-772B-0B4C-B7E4-605B5D74C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zh-TW" sz="4000" dirty="0"/>
              <a:t>Synchronous</a:t>
            </a:r>
            <a:r>
              <a:rPr lang="zh-TW" altLang="en-US" sz="4000" dirty="0"/>
              <a:t> </a:t>
            </a:r>
            <a:r>
              <a:rPr lang="en-US" altLang="zh-TW" sz="4000" dirty="0"/>
              <a:t>Hyperedge</a:t>
            </a:r>
            <a:r>
              <a:rPr lang="zh-TW" altLang="en-US" sz="4000" dirty="0"/>
              <a:t> </a:t>
            </a:r>
            <a:r>
              <a:rPr lang="en-US" altLang="zh-TW" sz="4000" dirty="0"/>
              <a:t>Replacement</a:t>
            </a:r>
            <a:r>
              <a:rPr lang="zh-TW" altLang="en-US" sz="4000" dirty="0"/>
              <a:t> </a:t>
            </a:r>
            <a:r>
              <a:rPr lang="en-US" altLang="zh-TW" sz="4000" dirty="0"/>
              <a:t>Grammar</a:t>
            </a:r>
            <a:r>
              <a:rPr lang="zh-TW" altLang="en-US" sz="4000" dirty="0"/>
              <a:t> </a:t>
            </a:r>
            <a:r>
              <a:rPr lang="en-US" altLang="zh-TW" sz="4000" dirty="0"/>
              <a:t>(S</a:t>
            </a:r>
            <a:r>
              <a:rPr lang="en-US" sz="4000" dirty="0"/>
              <a:t>HRG)</a:t>
            </a:r>
            <a:br>
              <a:rPr lang="en-US" altLang="zh-TW" dirty="0"/>
            </a:br>
            <a:r>
              <a:rPr lang="en-HK" altLang="zh-TW" sz="2200" dirty="0"/>
              <a:t>A mapping between HRG and CFG</a:t>
            </a:r>
            <a:endParaRPr lang="en-US" sz="2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4F6871-602D-F145-ABAB-8DEB6EFC861A}"/>
              </a:ext>
            </a:extLst>
          </p:cNvPr>
          <p:cNvSpPr/>
          <p:nvPr/>
        </p:nvSpPr>
        <p:spPr>
          <a:xfrm>
            <a:off x="10110673" y="4204800"/>
            <a:ext cx="180558" cy="176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859DBE-5A7C-1743-9904-02AB30E71401}"/>
              </a:ext>
            </a:extLst>
          </p:cNvPr>
          <p:cNvSpPr/>
          <p:nvPr/>
        </p:nvSpPr>
        <p:spPr>
          <a:xfrm>
            <a:off x="8211010" y="3889871"/>
            <a:ext cx="280800" cy="156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612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585DDEF9-C18C-274F-B85D-319EB781B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400" y="1474289"/>
            <a:ext cx="5078346" cy="45504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F9EA5B1-9499-E24B-90A3-F66E7E3E3EB6}"/>
              </a:ext>
            </a:extLst>
          </p:cNvPr>
          <p:cNvSpPr/>
          <p:nvPr/>
        </p:nvSpPr>
        <p:spPr>
          <a:xfrm>
            <a:off x="626466" y="2670604"/>
            <a:ext cx="5582045" cy="624998"/>
          </a:xfrm>
          <a:prstGeom prst="rect">
            <a:avLst/>
          </a:prstGeom>
          <a:solidFill>
            <a:srgbClr val="D5FC7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DFE58-6F0F-924D-9991-1229180A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31</a:t>
            </a:fld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2F9D7C4-67F6-E44E-9279-71CC1130837F}"/>
              </a:ext>
            </a:extLst>
          </p:cNvPr>
          <p:cNvSpPr txBox="1">
            <a:spLocks/>
          </p:cNvSpPr>
          <p:nvPr/>
        </p:nvSpPr>
        <p:spPr>
          <a:xfrm>
            <a:off x="838200" y="177078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BAACEC-F500-AC40-9AF9-13499A91EB1D}"/>
              </a:ext>
            </a:extLst>
          </p:cNvPr>
          <p:cNvSpPr/>
          <p:nvPr/>
        </p:nvSpPr>
        <p:spPr>
          <a:xfrm>
            <a:off x="9387514" y="3117273"/>
            <a:ext cx="858515" cy="3078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FA3ACBD-5A95-344C-ACFE-4A719ED5245D}"/>
              </a:ext>
            </a:extLst>
          </p:cNvPr>
          <p:cNvSpPr/>
          <p:nvPr/>
        </p:nvSpPr>
        <p:spPr>
          <a:xfrm>
            <a:off x="6703621" y="4180114"/>
            <a:ext cx="1656608" cy="116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65DF713-34BD-4A49-80FE-AF375C9B4631}"/>
              </a:ext>
            </a:extLst>
          </p:cNvPr>
          <p:cNvSpPr/>
          <p:nvPr/>
        </p:nvSpPr>
        <p:spPr>
          <a:xfrm>
            <a:off x="6619041" y="2772026"/>
            <a:ext cx="2768473" cy="355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1F14030-1056-0D4B-81D6-6FB47F348FCD}"/>
              </a:ext>
            </a:extLst>
          </p:cNvPr>
          <p:cNvSpPr/>
          <p:nvPr/>
        </p:nvSpPr>
        <p:spPr>
          <a:xfrm>
            <a:off x="10622792" y="3465210"/>
            <a:ext cx="577516" cy="355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D13C81-7B0D-BD45-81A6-D943354910B2}"/>
              </a:ext>
            </a:extLst>
          </p:cNvPr>
          <p:cNvSpPr/>
          <p:nvPr/>
        </p:nvSpPr>
        <p:spPr>
          <a:xfrm>
            <a:off x="6722668" y="2419023"/>
            <a:ext cx="1778809" cy="7921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8060B5A-5B42-4D45-8D57-5CC887FAF225}"/>
                  </a:ext>
                </a:extLst>
              </p:cNvPr>
              <p:cNvSpPr/>
              <p:nvPr/>
            </p:nvSpPr>
            <p:spPr>
              <a:xfrm>
                <a:off x="2583771" y="5109332"/>
                <a:ext cx="16406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~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8060B5A-5B42-4D45-8D57-5CC887FAF2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3771" y="5109332"/>
                <a:ext cx="1640641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7571BDC3-963D-F847-9A99-C136B32C24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7891" b="872"/>
          <a:stretch/>
        </p:blipFill>
        <p:spPr>
          <a:xfrm>
            <a:off x="621316" y="2097758"/>
            <a:ext cx="5615103" cy="309736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2DDB87A-879C-A342-99D2-536A2F31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000" dirty="0"/>
              <a:t>Synchronous</a:t>
            </a:r>
            <a:r>
              <a:rPr lang="zh-TW" altLang="en-US" sz="4000" dirty="0"/>
              <a:t> </a:t>
            </a:r>
            <a:r>
              <a:rPr lang="en-US" altLang="zh-TW" sz="4000" dirty="0"/>
              <a:t>Hyperedge</a:t>
            </a:r>
            <a:r>
              <a:rPr lang="zh-TW" altLang="en-US" sz="4000" dirty="0"/>
              <a:t> </a:t>
            </a:r>
            <a:r>
              <a:rPr lang="en-US" altLang="zh-TW" sz="4000" dirty="0"/>
              <a:t>Replacement</a:t>
            </a:r>
            <a:r>
              <a:rPr lang="zh-TW" altLang="en-US" sz="4000" dirty="0"/>
              <a:t> </a:t>
            </a:r>
            <a:r>
              <a:rPr lang="en-US" altLang="zh-TW" sz="4000" dirty="0"/>
              <a:t>Grammar</a:t>
            </a:r>
            <a:r>
              <a:rPr lang="zh-TW" altLang="en-US" sz="4000" dirty="0"/>
              <a:t> </a:t>
            </a:r>
            <a:r>
              <a:rPr lang="en-US" altLang="zh-TW" sz="4000" dirty="0"/>
              <a:t>(S</a:t>
            </a:r>
            <a:r>
              <a:rPr lang="en-US" sz="4000" dirty="0"/>
              <a:t>HRG)</a:t>
            </a:r>
            <a:br>
              <a:rPr lang="en-US" altLang="zh-TW" dirty="0"/>
            </a:br>
            <a:r>
              <a:rPr lang="en-HK" altLang="zh-TW" sz="2200" dirty="0"/>
              <a:t>A mapping between HRG and CFG</a:t>
            </a:r>
            <a:endParaRPr lang="en-US" sz="2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9B8846-A8C7-1042-8C27-C073EE930707}"/>
              </a:ext>
            </a:extLst>
          </p:cNvPr>
          <p:cNvSpPr/>
          <p:nvPr/>
        </p:nvSpPr>
        <p:spPr>
          <a:xfrm>
            <a:off x="8211010" y="3889871"/>
            <a:ext cx="280800" cy="156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1198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E19E26F8-52FC-894F-B1CA-94D7072A2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400" y="1474289"/>
            <a:ext cx="5078346" cy="455040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CE5917D3-7EDD-7147-997B-F6B103245A67}"/>
              </a:ext>
            </a:extLst>
          </p:cNvPr>
          <p:cNvSpPr/>
          <p:nvPr/>
        </p:nvSpPr>
        <p:spPr>
          <a:xfrm>
            <a:off x="626466" y="2079470"/>
            <a:ext cx="5582045" cy="624998"/>
          </a:xfrm>
          <a:prstGeom prst="rect">
            <a:avLst/>
          </a:prstGeom>
          <a:solidFill>
            <a:srgbClr val="D5FC7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DFE58-6F0F-924D-9991-1229180A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32</a:t>
            </a:fld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2F9D7C4-67F6-E44E-9279-71CC1130837F}"/>
              </a:ext>
            </a:extLst>
          </p:cNvPr>
          <p:cNvSpPr txBox="1">
            <a:spLocks/>
          </p:cNvSpPr>
          <p:nvPr/>
        </p:nvSpPr>
        <p:spPr>
          <a:xfrm>
            <a:off x="838200" y="177078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5FA8F66-FCA2-D64A-8AAA-EE02298B4650}"/>
              </a:ext>
            </a:extLst>
          </p:cNvPr>
          <p:cNvSpPr/>
          <p:nvPr/>
        </p:nvSpPr>
        <p:spPr>
          <a:xfrm>
            <a:off x="9387514" y="3117273"/>
            <a:ext cx="858515" cy="3078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90C8181-3123-4447-89C2-58D8CA8871F1}"/>
              </a:ext>
            </a:extLst>
          </p:cNvPr>
          <p:cNvSpPr/>
          <p:nvPr/>
        </p:nvSpPr>
        <p:spPr>
          <a:xfrm>
            <a:off x="6619041" y="2772026"/>
            <a:ext cx="2768473" cy="355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3E07CE0-D1B4-BB4C-BFBF-F4DC7F624397}"/>
              </a:ext>
            </a:extLst>
          </p:cNvPr>
          <p:cNvSpPr/>
          <p:nvPr/>
        </p:nvSpPr>
        <p:spPr>
          <a:xfrm>
            <a:off x="10622792" y="3465210"/>
            <a:ext cx="577516" cy="355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F49B0D2-AB67-FA4D-A79D-CC63761604A6}"/>
                  </a:ext>
                </a:extLst>
              </p:cNvPr>
              <p:cNvSpPr/>
              <p:nvPr/>
            </p:nvSpPr>
            <p:spPr>
              <a:xfrm>
                <a:off x="2583771" y="5109332"/>
                <a:ext cx="16406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~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F49B0D2-AB67-FA4D-A79D-CC63761604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3771" y="5109332"/>
                <a:ext cx="1640641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49">
            <a:extLst>
              <a:ext uri="{FF2B5EF4-FFF2-40B4-BE49-F238E27FC236}">
                <a16:creationId xmlns:a16="http://schemas.microsoft.com/office/drawing/2014/main" id="{241A7211-AAC6-ED4D-90CC-FA84993D7E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7891" b="872"/>
          <a:stretch/>
        </p:blipFill>
        <p:spPr>
          <a:xfrm>
            <a:off x="621316" y="2097758"/>
            <a:ext cx="5615103" cy="309736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5DCD6AA-F833-4242-B253-F4F1A698D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000" dirty="0"/>
              <a:t>Synchronous</a:t>
            </a:r>
            <a:r>
              <a:rPr lang="zh-TW" altLang="en-US" sz="4000" dirty="0"/>
              <a:t> </a:t>
            </a:r>
            <a:r>
              <a:rPr lang="en-US" altLang="zh-TW" sz="4000" dirty="0"/>
              <a:t>Hyperedge</a:t>
            </a:r>
            <a:r>
              <a:rPr lang="zh-TW" altLang="en-US" sz="4000" dirty="0"/>
              <a:t> </a:t>
            </a:r>
            <a:r>
              <a:rPr lang="en-US" altLang="zh-TW" sz="4000" dirty="0"/>
              <a:t>Replacement</a:t>
            </a:r>
            <a:r>
              <a:rPr lang="zh-TW" altLang="en-US" sz="4000" dirty="0"/>
              <a:t> </a:t>
            </a:r>
            <a:r>
              <a:rPr lang="en-US" altLang="zh-TW" sz="4000" dirty="0"/>
              <a:t>Grammar</a:t>
            </a:r>
            <a:r>
              <a:rPr lang="zh-TW" altLang="en-US" sz="4000" dirty="0"/>
              <a:t> </a:t>
            </a:r>
            <a:r>
              <a:rPr lang="en-US" altLang="zh-TW" sz="4000" dirty="0"/>
              <a:t>(S</a:t>
            </a:r>
            <a:r>
              <a:rPr lang="en-US" sz="4000" dirty="0"/>
              <a:t>HRG)</a:t>
            </a:r>
            <a:br>
              <a:rPr lang="en-US" altLang="zh-TW" dirty="0"/>
            </a:br>
            <a:r>
              <a:rPr lang="en-HK" altLang="zh-TW" sz="2200" dirty="0"/>
              <a:t>A mapping between HRG and CFG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159881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F497A0E-F82D-FF41-840D-F55951C9A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400" y="1474289"/>
            <a:ext cx="5078346" cy="4550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DFE58-6F0F-924D-9991-1229180A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33</a:t>
            </a:fld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2F9D7C4-67F6-E44E-9279-71CC1130837F}"/>
              </a:ext>
            </a:extLst>
          </p:cNvPr>
          <p:cNvSpPr txBox="1">
            <a:spLocks/>
          </p:cNvSpPr>
          <p:nvPr/>
        </p:nvSpPr>
        <p:spPr>
          <a:xfrm>
            <a:off x="838200" y="177078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94C0944-EA92-4C4D-9871-B4C9A29E426F}"/>
                  </a:ext>
                </a:extLst>
              </p:cNvPr>
              <p:cNvSpPr/>
              <p:nvPr/>
            </p:nvSpPr>
            <p:spPr>
              <a:xfrm>
                <a:off x="2583771" y="5109332"/>
                <a:ext cx="16406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~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94C0944-EA92-4C4D-9871-B4C9A29E42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3771" y="5109332"/>
                <a:ext cx="1640641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50673120-CDF9-9543-A6C0-8CA89A3EEE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7891" b="872"/>
          <a:stretch/>
        </p:blipFill>
        <p:spPr>
          <a:xfrm>
            <a:off x="621316" y="2097758"/>
            <a:ext cx="5615103" cy="309736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47D721F-6BC0-0E45-AD9D-B494F065C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000" dirty="0"/>
              <a:t>Synchronous</a:t>
            </a:r>
            <a:r>
              <a:rPr lang="zh-TW" altLang="en-US" sz="4000" dirty="0"/>
              <a:t> </a:t>
            </a:r>
            <a:r>
              <a:rPr lang="en-US" altLang="zh-TW" sz="4000" dirty="0"/>
              <a:t>Hyperedge</a:t>
            </a:r>
            <a:r>
              <a:rPr lang="zh-TW" altLang="en-US" sz="4000" dirty="0"/>
              <a:t> </a:t>
            </a:r>
            <a:r>
              <a:rPr lang="en-US" altLang="zh-TW" sz="4000" dirty="0"/>
              <a:t>Replacement</a:t>
            </a:r>
            <a:r>
              <a:rPr lang="zh-TW" altLang="en-US" sz="4000" dirty="0"/>
              <a:t> </a:t>
            </a:r>
            <a:r>
              <a:rPr lang="en-US" altLang="zh-TW" sz="4000" dirty="0"/>
              <a:t>Grammar</a:t>
            </a:r>
            <a:r>
              <a:rPr lang="zh-TW" altLang="en-US" sz="4000" dirty="0"/>
              <a:t> </a:t>
            </a:r>
            <a:r>
              <a:rPr lang="en-US" altLang="zh-TW" sz="4000" dirty="0"/>
              <a:t>(S</a:t>
            </a:r>
            <a:r>
              <a:rPr lang="en-US" sz="4000" dirty="0"/>
              <a:t>HRG)</a:t>
            </a:r>
            <a:br>
              <a:rPr lang="en-US" altLang="zh-TW" dirty="0"/>
            </a:br>
            <a:r>
              <a:rPr lang="en-HK" altLang="zh-TW" sz="2200" dirty="0"/>
              <a:t>A mapping between HRG and CFG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61756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B49F4-7A01-E34A-B11B-1E39EA511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Probabilistic 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HRG (PSHRG)</a:t>
            </a:r>
            <a:br>
              <a:rPr lang="en-US" altLang="zh-TW" dirty="0"/>
            </a:br>
            <a:r>
              <a:rPr lang="en-HK" altLang="zh-TW" sz="2200" dirty="0"/>
              <a:t>A simple frequency-based probability model for SHRG</a:t>
            </a: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DFE58-6F0F-924D-9991-1229180A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D2F9D7C4-67F6-E44E-9279-71CC113083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770784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r>
                  <a:rPr lang="en-US" altLang="zh-TW" sz="2400">
                    <a:solidFill>
                      <a:srgbClr val="000000"/>
                    </a:solidFill>
                  </a:rPr>
                  <a:t>We denote</a:t>
                </a:r>
                <a:r>
                  <a:rPr lang="en-US" altLang="zh-TW" sz="2400">
                    <a:solidFill>
                      <a:srgbClr val="000000"/>
                    </a:solidFill>
                    <a:latin typeface="Lato Light" panose="020F0302020204030203" pitchFamily="34" charset="77"/>
                    <a:cs typeface="Beirut" pitchFamily="2" charset="-78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altLang="zh-TW" sz="2400">
                    <a:solidFill>
                      <a:srgbClr val="000000"/>
                    </a:solidFill>
                  </a:rPr>
                  <a:t>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p>
                        <m:d>
                          <m:dPr>
                            <m:ctrlPr>
                              <a:rPr lang="en-US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TW" sz="2400">
                    <a:solidFill>
                      <a:srgbClr val="000000"/>
                    </a:solidFill>
                    <a:latin typeface="Lato Light" panose="020F0302020204030203" pitchFamily="34" charset="77"/>
                  </a:rPr>
                  <a:t> </a:t>
                </a:r>
                <a:r>
                  <a:rPr lang="en-US" altLang="zh-TW" sz="2400">
                    <a:solidFill>
                      <a:srgbClr val="000000"/>
                    </a:solidFill>
                  </a:rPr>
                  <a:t>and a derivation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TW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  <m:r>
                          <a:rPr lang="en-US" altLang="zh-TW" sz="24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altLang="zh-TW" sz="2400">
                    <a:solidFill>
                      <a:srgbClr val="000000"/>
                    </a:solidFill>
                    <a:latin typeface="Lato Light" panose="020F0302020204030203" pitchFamily="34" charset="77"/>
                  </a:rPr>
                  <a:t>.</a:t>
                </a:r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r>
                  <a:rPr lang="en-US" altLang="zh-TW" sz="2400">
                    <a:solidFill>
                      <a:srgbClr val="000000"/>
                    </a:solidFill>
                  </a:rPr>
                  <a:t>The objective is to compute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HK" altLang="zh-TW" sz="2400">
                    <a:solidFill>
                      <a:srgbClr val="000000"/>
                    </a:solidFill>
                  </a:rPr>
                  <a:t>:</a:t>
                </a:r>
              </a:p>
              <a:p>
                <a:pPr marL="0" indent="0" algn="ctr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m:rPr>
                          <m:aln/>
                        </m:rP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en-US" sz="24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TW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en-US" sz="24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∏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𝐏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400" b="1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</m:func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en-US" sz="24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∏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#</m:t>
                                  </m:r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400" i="1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i="1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i="1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sup>
                                          </m:sSup>
                                          <m: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400" i="1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i="1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i="1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sup>
                                          </m:sSup>
                                          <m: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~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400" i="1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i="1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i="1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#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→∗</m:t>
                                      </m:r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func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D2F9D7C4-67F6-E44E-9279-71CC11308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70784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l="-965" t="-875" b="-30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544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C48E7-5336-6D48-B716-C7644D705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PSHRG Induction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CDDE44-9453-5042-A895-238F911C6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0852"/>
          <a:stretch/>
        </p:blipFill>
        <p:spPr>
          <a:xfrm>
            <a:off x="272405" y="2498756"/>
            <a:ext cx="4997729" cy="203112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BFBC0-87DA-2944-A50B-7957F24C1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4B231E-3A4F-D34D-82B2-C543FFACF3EE}"/>
              </a:ext>
            </a:extLst>
          </p:cNvPr>
          <p:cNvSpPr/>
          <p:nvPr/>
        </p:nvSpPr>
        <p:spPr>
          <a:xfrm>
            <a:off x="1494903" y="4611920"/>
            <a:ext cx="2724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zh-TW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Aligned trees and graphs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7ACA2D-3600-2E47-BD48-B7E203278B4C}"/>
              </a:ext>
            </a:extLst>
          </p:cNvPr>
          <p:cNvSpPr/>
          <p:nvPr/>
        </p:nvSpPr>
        <p:spPr>
          <a:xfrm>
            <a:off x="5751968" y="3609666"/>
            <a:ext cx="1162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zh-TW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Induction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57E22D6-C17F-C34C-8F8D-73F03E2CF8E6}"/>
              </a:ext>
            </a:extLst>
          </p:cNvPr>
          <p:cNvCxnSpPr>
            <a:cxnSpLocks/>
          </p:cNvCxnSpPr>
          <p:nvPr/>
        </p:nvCxnSpPr>
        <p:spPr>
          <a:xfrm>
            <a:off x="5751968" y="4008422"/>
            <a:ext cx="11624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573745A-D03B-AD44-A261-B05FAABC60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891" b="872"/>
          <a:stretch/>
        </p:blipFill>
        <p:spPr>
          <a:xfrm>
            <a:off x="7706872" y="2359933"/>
            <a:ext cx="4185486" cy="23087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59FCC7-FD15-304E-95FD-4EFD185552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8623" y="1828570"/>
            <a:ext cx="1954904" cy="1751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7E6313F-32AB-F648-8AA4-51500B660CAC}"/>
                  </a:ext>
                </a:extLst>
              </p:cNvPr>
              <p:cNvSpPr/>
              <p:nvPr/>
            </p:nvSpPr>
            <p:spPr>
              <a:xfrm>
                <a:off x="9602830" y="4606016"/>
                <a:ext cx="3935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7E6313F-32AB-F648-8AA4-51500B660C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2830" y="4606016"/>
                <a:ext cx="39356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15871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C48E7-5336-6D48-B716-C7644D705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PSHRG Parsing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BFBC0-87DA-2944-A50B-7957F24C1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36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4B231E-3A4F-D34D-82B2-C543FFACF3EE}"/>
              </a:ext>
            </a:extLst>
          </p:cNvPr>
          <p:cNvSpPr/>
          <p:nvPr/>
        </p:nvSpPr>
        <p:spPr>
          <a:xfrm>
            <a:off x="2537158" y="4529882"/>
            <a:ext cx="804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zh-TW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DMRS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7ACA2D-3600-2E47-BD48-B7E203278B4C}"/>
              </a:ext>
            </a:extLst>
          </p:cNvPr>
          <p:cNvSpPr/>
          <p:nvPr/>
        </p:nvSpPr>
        <p:spPr>
          <a:xfrm>
            <a:off x="5872708" y="3609666"/>
            <a:ext cx="921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zh-TW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Parsing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57E22D6-C17F-C34C-8F8D-73F03E2CF8E6}"/>
              </a:ext>
            </a:extLst>
          </p:cNvPr>
          <p:cNvCxnSpPr>
            <a:cxnSpLocks/>
          </p:cNvCxnSpPr>
          <p:nvPr/>
        </p:nvCxnSpPr>
        <p:spPr>
          <a:xfrm>
            <a:off x="5751968" y="4008422"/>
            <a:ext cx="11624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573745A-D03B-AD44-A261-B05FAABC60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891" b="872"/>
          <a:stretch/>
        </p:blipFill>
        <p:spPr>
          <a:xfrm>
            <a:off x="4891588" y="4480227"/>
            <a:ext cx="2883255" cy="15904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7E6313F-32AB-F648-8AA4-51500B660CAC}"/>
                  </a:ext>
                </a:extLst>
              </p:cNvPr>
              <p:cNvSpPr/>
              <p:nvPr/>
            </p:nvSpPr>
            <p:spPr>
              <a:xfrm>
                <a:off x="6136432" y="4059659"/>
                <a:ext cx="3935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7E6313F-32AB-F648-8AA4-51500B660C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432" y="4059659"/>
                <a:ext cx="39356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DC94EA40-6EE0-9A43-9D3E-D21DB6D416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448" y="3023862"/>
            <a:ext cx="3535873" cy="15060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8F653D-AA24-BA4B-AF41-30C77B17A2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4843" y="2434087"/>
            <a:ext cx="4094803" cy="199490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19481F6-05E4-7240-9190-456F77FE6C8B}"/>
              </a:ext>
            </a:extLst>
          </p:cNvPr>
          <p:cNvSpPr/>
          <p:nvPr/>
        </p:nvSpPr>
        <p:spPr>
          <a:xfrm>
            <a:off x="8710288" y="4529882"/>
            <a:ext cx="1745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zh-TW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Derivation Tree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DE1128F-48D6-6847-83C3-45916B7317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8623" y="1828570"/>
            <a:ext cx="1954904" cy="175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58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C48E7-5336-6D48-B716-C7644D705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PSHRG Adaptations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BFBC0-87DA-2944-A50B-7957F24C1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37</a:t>
            </a:fld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1457221-DD39-9D4E-A00F-CC9BF5B35739}"/>
              </a:ext>
            </a:extLst>
          </p:cNvPr>
          <p:cNvSpPr/>
          <p:nvPr/>
        </p:nvSpPr>
        <p:spPr>
          <a:xfrm>
            <a:off x="4224655" y="5400833"/>
            <a:ext cx="3742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zh-TW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Complex semantics of lexical items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51D500-6999-2F49-9C21-964116D37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001" y="1690688"/>
            <a:ext cx="5883998" cy="343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138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C48E7-5336-6D48-B716-C7644D705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PSHRG Adaptations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BFBC0-87DA-2944-A50B-7957F24C1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38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F97C0C-0B8B-374A-A09B-BB05F67569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47659"/>
          <a:stretch/>
        </p:blipFill>
        <p:spPr>
          <a:xfrm>
            <a:off x="3876549" y="1692152"/>
            <a:ext cx="5078346" cy="238176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A13CE7C-36FB-3744-9670-9934EF19CB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560" b="18446"/>
          <a:stretch/>
        </p:blipFill>
        <p:spPr>
          <a:xfrm>
            <a:off x="3288447" y="4214882"/>
            <a:ext cx="5615103" cy="6004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9BE80CE-BB38-B042-8406-19BF05AA2C7C}"/>
              </a:ext>
            </a:extLst>
          </p:cNvPr>
          <p:cNvSpPr/>
          <p:nvPr/>
        </p:nvSpPr>
        <p:spPr>
          <a:xfrm>
            <a:off x="4334011" y="5400833"/>
            <a:ext cx="3523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zh-TW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Empty semantics of lexical items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9627F4-9B08-2FB9-FB44-D31C2CDB16BA}"/>
              </a:ext>
            </a:extLst>
          </p:cNvPr>
          <p:cNvSpPr/>
          <p:nvPr/>
        </p:nvSpPr>
        <p:spPr>
          <a:xfrm>
            <a:off x="3769113" y="3650164"/>
            <a:ext cx="4007005" cy="423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4F9131-86B1-33B1-090F-0F403A6E1F71}"/>
              </a:ext>
            </a:extLst>
          </p:cNvPr>
          <p:cNvSpPr txBox="1"/>
          <p:nvPr/>
        </p:nvSpPr>
        <p:spPr>
          <a:xfrm>
            <a:off x="7926813" y="4084077"/>
            <a:ext cx="1367573" cy="2616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tense: untensed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298AFA-6E59-E31D-C4E5-F725671D887D}"/>
              </a:ext>
            </a:extLst>
          </p:cNvPr>
          <p:cNvSpPr txBox="1"/>
          <p:nvPr/>
        </p:nvSpPr>
        <p:spPr>
          <a:xfrm>
            <a:off x="8630728" y="3429000"/>
            <a:ext cx="1367573" cy="2616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tense: untensed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6EBFD1-F7BE-AA3D-FA03-667F41C2D39A}"/>
              </a:ext>
            </a:extLst>
          </p:cNvPr>
          <p:cNvSpPr txBox="1"/>
          <p:nvPr/>
        </p:nvSpPr>
        <p:spPr>
          <a:xfrm>
            <a:off x="8750600" y="3112815"/>
            <a:ext cx="1367573" cy="2616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tense: untensed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513BF3-CB12-F9BD-AB46-5F5AA4F2F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6803" y="0"/>
            <a:ext cx="55578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5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C48E7-5336-6D48-B716-C7644D705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Towards Practical Grammar Approximation and Modelling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BFBC0-87DA-2944-A50B-7957F24C1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39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155862-014A-AA41-B9B6-607BBA308F65}"/>
              </a:ext>
            </a:extLst>
          </p:cNvPr>
          <p:cNvSpPr/>
          <p:nvPr/>
        </p:nvSpPr>
        <p:spPr>
          <a:xfrm>
            <a:off x="9080568" y="4266038"/>
            <a:ext cx="858515" cy="3078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B6D04C-4661-4645-AF37-CD0D8CA4C555}"/>
              </a:ext>
            </a:extLst>
          </p:cNvPr>
          <p:cNvSpPr/>
          <p:nvPr/>
        </p:nvSpPr>
        <p:spPr>
          <a:xfrm>
            <a:off x="6312095" y="3920791"/>
            <a:ext cx="2768473" cy="355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493098-3465-114D-BC19-C22B9AD05396}"/>
              </a:ext>
            </a:extLst>
          </p:cNvPr>
          <p:cNvSpPr/>
          <p:nvPr/>
        </p:nvSpPr>
        <p:spPr>
          <a:xfrm>
            <a:off x="6415722" y="3567788"/>
            <a:ext cx="1778809" cy="7921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32AF32-0E42-4943-AE71-927C63F6381C}"/>
              </a:ext>
            </a:extLst>
          </p:cNvPr>
          <p:cNvSpPr/>
          <p:nvPr/>
        </p:nvSpPr>
        <p:spPr>
          <a:xfrm>
            <a:off x="7769369" y="3330393"/>
            <a:ext cx="963159" cy="9860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738560-A1C6-8F46-9F67-07A3D9C4A1D9}"/>
              </a:ext>
            </a:extLst>
          </p:cNvPr>
          <p:cNvSpPr txBox="1"/>
          <p:nvPr/>
        </p:nvSpPr>
        <p:spPr>
          <a:xfrm>
            <a:off x="2438400" y="29898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P3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B2828F8-ED17-124B-94F6-5E88E05173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51"/>
          <a:stretch/>
        </p:blipFill>
        <p:spPr>
          <a:xfrm>
            <a:off x="2918407" y="2571209"/>
            <a:ext cx="6714341" cy="120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88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C4AA3-D652-934F-A98E-4EC05A99E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Text to/from Graph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067B2-BD27-1641-90F5-F4700BC83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4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DBC67D-BF54-C945-929D-51DA9521F386}"/>
              </a:ext>
            </a:extLst>
          </p:cNvPr>
          <p:cNvSpPr/>
          <p:nvPr/>
        </p:nvSpPr>
        <p:spPr>
          <a:xfrm>
            <a:off x="1281078" y="3216634"/>
            <a:ext cx="2964017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zh-TW" sz="2400" i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Some</a:t>
            </a:r>
            <a:r>
              <a:rPr lang="zh-TW" altLang="en-US" sz="2400" i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TW" sz="2400" i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boys</a:t>
            </a:r>
            <a:r>
              <a:rPr lang="zh-TW" altLang="en-US" sz="2400" i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TW" sz="2400" i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want</a:t>
            </a:r>
            <a:r>
              <a:rPr lang="zh-TW" altLang="en-US" sz="2400" i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TW" sz="2400" i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</a:t>
            </a:r>
            <a:r>
              <a:rPr lang="zh-TW" altLang="en-US" sz="2400" i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TW" sz="2400" i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go.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5A0FABE-DF9B-A443-80F9-0B8069D24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814" y="2644200"/>
            <a:ext cx="3708565" cy="157957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EE83E9B-08BF-774E-BD25-DE9D8DD3E1CD}"/>
              </a:ext>
            </a:extLst>
          </p:cNvPr>
          <p:cNvCxnSpPr>
            <a:cxnSpLocks/>
          </p:cNvCxnSpPr>
          <p:nvPr/>
        </p:nvCxnSpPr>
        <p:spPr>
          <a:xfrm>
            <a:off x="4604657" y="3352268"/>
            <a:ext cx="2637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F2D1C40-0A36-8E4A-AFA6-2E0DC776F719}"/>
              </a:ext>
            </a:extLst>
          </p:cNvPr>
          <p:cNvCxnSpPr>
            <a:cxnSpLocks/>
          </p:cNvCxnSpPr>
          <p:nvPr/>
        </p:nvCxnSpPr>
        <p:spPr>
          <a:xfrm flipH="1">
            <a:off x="4604657" y="3512458"/>
            <a:ext cx="2637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ED80C3A-0BFC-B642-A25C-AFC5514A2EE8}"/>
              </a:ext>
            </a:extLst>
          </p:cNvPr>
          <p:cNvSpPr/>
          <p:nvPr/>
        </p:nvSpPr>
        <p:spPr>
          <a:xfrm>
            <a:off x="5044871" y="3010636"/>
            <a:ext cx="1756635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zh-TW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Semantic Parsing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0ADC4C-3A90-E843-B0FE-F755B38A9A2C}"/>
              </a:ext>
            </a:extLst>
          </p:cNvPr>
          <p:cNvSpPr/>
          <p:nvPr/>
        </p:nvSpPr>
        <p:spPr>
          <a:xfrm>
            <a:off x="4957350" y="3512458"/>
            <a:ext cx="1931684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zh-TW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Surface Realization</a:t>
            </a:r>
          </a:p>
        </p:txBody>
      </p:sp>
    </p:spTree>
    <p:extLst>
      <p:ext uri="{BB962C8B-B14F-4D97-AF65-F5344CB8AC3E}">
        <p14:creationId xmlns:p14="http://schemas.microsoft.com/office/powerpoint/2010/main" val="16206282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C48E7-5336-6D48-B716-C7644D705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Towards Practical Grammar Approximation and Modelling</a:t>
            </a:r>
            <a:br>
              <a:rPr lang="en-US" sz="3200" dirty="0"/>
            </a:br>
            <a:r>
              <a:rPr lang="en-US" altLang="zh-TW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Annotations for Refining Compositions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BFBC0-87DA-2944-A50B-7957F24C1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40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155862-014A-AA41-B9B6-607BBA308F65}"/>
              </a:ext>
            </a:extLst>
          </p:cNvPr>
          <p:cNvSpPr/>
          <p:nvPr/>
        </p:nvSpPr>
        <p:spPr>
          <a:xfrm>
            <a:off x="9080568" y="4266038"/>
            <a:ext cx="858515" cy="3078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B6D04C-4661-4645-AF37-CD0D8CA4C555}"/>
              </a:ext>
            </a:extLst>
          </p:cNvPr>
          <p:cNvSpPr/>
          <p:nvPr/>
        </p:nvSpPr>
        <p:spPr>
          <a:xfrm>
            <a:off x="6312095" y="3920791"/>
            <a:ext cx="2768473" cy="355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493098-3465-114D-BC19-C22B9AD05396}"/>
              </a:ext>
            </a:extLst>
          </p:cNvPr>
          <p:cNvSpPr/>
          <p:nvPr/>
        </p:nvSpPr>
        <p:spPr>
          <a:xfrm>
            <a:off x="6415722" y="3567788"/>
            <a:ext cx="1778809" cy="7921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32AF32-0E42-4943-AE71-927C63F6381C}"/>
              </a:ext>
            </a:extLst>
          </p:cNvPr>
          <p:cNvSpPr/>
          <p:nvPr/>
        </p:nvSpPr>
        <p:spPr>
          <a:xfrm>
            <a:off x="7769369" y="3330393"/>
            <a:ext cx="963159" cy="9860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702AB8-07EF-7042-8A91-FB19AF735B6E}"/>
              </a:ext>
            </a:extLst>
          </p:cNvPr>
          <p:cNvSpPr/>
          <p:nvPr/>
        </p:nvSpPr>
        <p:spPr>
          <a:xfrm>
            <a:off x="5440340" y="5400833"/>
            <a:ext cx="1311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zh-TW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Typed HRG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3D9386-2DE5-CE41-9FF6-2E1986CCAC57}"/>
              </a:ext>
            </a:extLst>
          </p:cNvPr>
          <p:cNvSpPr txBox="1"/>
          <p:nvPr/>
        </p:nvSpPr>
        <p:spPr>
          <a:xfrm>
            <a:off x="2438400" y="29898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P3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F73401B-647C-5C46-8427-23016743A0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54"/>
          <a:stretch/>
        </p:blipFill>
        <p:spPr>
          <a:xfrm>
            <a:off x="2973646" y="2575226"/>
            <a:ext cx="6658123" cy="1206753"/>
          </a:xfrm>
          <a:prstGeom prst="rect">
            <a:avLst/>
          </a:prstGeom>
        </p:spPr>
      </p:pic>
      <p:pic>
        <p:nvPicPr>
          <p:cNvPr id="26" name="Content Placeholder 5">
            <a:extLst>
              <a:ext uri="{FF2B5EF4-FFF2-40B4-BE49-F238E27FC236}">
                <a16:creationId xmlns:a16="http://schemas.microsoft.com/office/drawing/2014/main" id="{0C7C991A-0358-D54F-B425-0225906730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94" t="53850" r="13174" b="29180"/>
          <a:stretch/>
        </p:blipFill>
        <p:spPr>
          <a:xfrm>
            <a:off x="4111909" y="3967439"/>
            <a:ext cx="4607626" cy="117151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722D0DF-4227-C445-8AA1-4FC3C0E7FCE1}"/>
              </a:ext>
            </a:extLst>
          </p:cNvPr>
          <p:cNvSpPr/>
          <p:nvPr/>
        </p:nvSpPr>
        <p:spPr>
          <a:xfrm>
            <a:off x="7875100" y="4554950"/>
            <a:ext cx="192280" cy="439181"/>
          </a:xfrm>
          <a:prstGeom prst="rect">
            <a:avLst/>
          </a:prstGeom>
          <a:solidFill>
            <a:srgbClr val="D5FC7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E41E25B-5E28-5D42-98B7-530CAB32B9E5}"/>
              </a:ext>
            </a:extLst>
          </p:cNvPr>
          <p:cNvSpPr/>
          <p:nvPr/>
        </p:nvSpPr>
        <p:spPr>
          <a:xfrm>
            <a:off x="8095016" y="4009856"/>
            <a:ext cx="192280" cy="439181"/>
          </a:xfrm>
          <a:prstGeom prst="rect">
            <a:avLst/>
          </a:prstGeom>
          <a:solidFill>
            <a:srgbClr val="D5FC7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A7CA04-4F6C-5E4A-B910-C1A249301C17}"/>
              </a:ext>
            </a:extLst>
          </p:cNvPr>
          <p:cNvSpPr/>
          <p:nvPr/>
        </p:nvSpPr>
        <p:spPr>
          <a:xfrm>
            <a:off x="3888756" y="3920791"/>
            <a:ext cx="3006994" cy="115197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773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56A1A97E-2AE9-164B-BBC2-A1CC25ECA856}"/>
              </a:ext>
            </a:extLst>
          </p:cNvPr>
          <p:cNvSpPr/>
          <p:nvPr/>
        </p:nvSpPr>
        <p:spPr>
          <a:xfrm>
            <a:off x="7880194" y="2225066"/>
            <a:ext cx="2211981" cy="439181"/>
          </a:xfrm>
          <a:prstGeom prst="rect">
            <a:avLst/>
          </a:prstGeom>
          <a:solidFill>
            <a:srgbClr val="D5FC7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6F1EF6-1BDA-6343-A4C2-137260A17986}"/>
              </a:ext>
            </a:extLst>
          </p:cNvPr>
          <p:cNvSpPr/>
          <p:nvPr/>
        </p:nvSpPr>
        <p:spPr>
          <a:xfrm>
            <a:off x="8521425" y="2664247"/>
            <a:ext cx="1570751" cy="252547"/>
          </a:xfrm>
          <a:prstGeom prst="rect">
            <a:avLst/>
          </a:prstGeom>
          <a:solidFill>
            <a:srgbClr val="D5FC7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F0534B3-1C7F-4144-ADF0-D0D00F4DD00F}"/>
              </a:ext>
            </a:extLst>
          </p:cNvPr>
          <p:cNvGrpSpPr/>
          <p:nvPr/>
        </p:nvGrpSpPr>
        <p:grpSpPr>
          <a:xfrm>
            <a:off x="3106193" y="4190954"/>
            <a:ext cx="5974375" cy="1118704"/>
            <a:chOff x="2438400" y="4048383"/>
            <a:chExt cx="7193368" cy="134696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A1BB040-3184-B748-9E7E-170FBE1CC0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581"/>
            <a:stretch/>
          </p:blipFill>
          <p:spPr>
            <a:xfrm>
              <a:off x="2954867" y="4048383"/>
              <a:ext cx="6676901" cy="134696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1B87651-1496-CD48-9280-94415F777A05}"/>
                </a:ext>
              </a:extLst>
            </p:cNvPr>
            <p:cNvSpPr txBox="1"/>
            <p:nvPr/>
          </p:nvSpPr>
          <p:spPr>
            <a:xfrm>
              <a:off x="2438400" y="4537198"/>
              <a:ext cx="496415" cy="407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P3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C1C48E7-5336-6D48-B716-C7644D705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Towards Practical Grammar Approximation and Modelling</a:t>
            </a:r>
            <a:br>
              <a:rPr lang="en-US" sz="3200" dirty="0"/>
            </a:br>
            <a:r>
              <a:rPr lang="en-US" altLang="zh-TW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Annotations for Refining Compositions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BFBC0-87DA-2944-A50B-7957F24C1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41</a:t>
            </a:fld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32AF32-0E42-4943-AE71-927C63F6381C}"/>
              </a:ext>
            </a:extLst>
          </p:cNvPr>
          <p:cNvSpPr/>
          <p:nvPr/>
        </p:nvSpPr>
        <p:spPr>
          <a:xfrm>
            <a:off x="7769369" y="3330393"/>
            <a:ext cx="963159" cy="9860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702AB8-07EF-7042-8A91-FB19AF735B6E}"/>
              </a:ext>
            </a:extLst>
          </p:cNvPr>
          <p:cNvSpPr/>
          <p:nvPr/>
        </p:nvSpPr>
        <p:spPr>
          <a:xfrm>
            <a:off x="3764697" y="5400833"/>
            <a:ext cx="4662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zh-TW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Annotation and Normalization of Derivation</a:t>
            </a:r>
          </a:p>
        </p:txBody>
      </p:sp>
      <p:pic>
        <p:nvPicPr>
          <p:cNvPr id="26" name="Content Placeholder 10">
            <a:extLst>
              <a:ext uri="{FF2B5EF4-FFF2-40B4-BE49-F238E27FC236}">
                <a16:creationId xmlns:a16="http://schemas.microsoft.com/office/drawing/2014/main" id="{73CE924C-B9C5-1143-84FD-EB74341D9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99824" y="1690688"/>
            <a:ext cx="3349514" cy="2442354"/>
          </a:xfr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8A25CE7-7463-AD41-BAEF-9A30A9C93A2E}"/>
              </a:ext>
            </a:extLst>
          </p:cNvPr>
          <p:cNvCxnSpPr>
            <a:cxnSpLocks/>
          </p:cNvCxnSpPr>
          <p:nvPr/>
        </p:nvCxnSpPr>
        <p:spPr>
          <a:xfrm>
            <a:off x="5700221" y="2962469"/>
            <a:ext cx="6076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805A969-4F43-6F4E-96F2-DABC627774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7439" y="1679770"/>
            <a:ext cx="3688259" cy="179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7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9691B8D-9EC3-8946-90A5-E3C9822E6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629" y="2600681"/>
            <a:ext cx="2496037" cy="1437112"/>
          </a:xfrm>
          <a:prstGeom prst="rect">
            <a:avLst/>
          </a:prstGeom>
          <a:ln w="12700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4C4AA3-D652-934F-A98E-4EC05A99E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Towards Practical Grammar Approximation and Modelling</a:t>
            </a:r>
            <a:br>
              <a:rPr lang="en-US" sz="3200" dirty="0">
                <a:solidFill>
                  <a:srgbClr val="000000"/>
                </a:solidFill>
              </a:rPr>
            </a:br>
            <a:r>
              <a:rPr lang="en-US" altLang="zh-TW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Annotations for Refining Compositions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067B2-BD27-1641-90F5-F4700BC83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42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D6CFCF-31E7-3E48-9146-58CA975ED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255" y="2424281"/>
            <a:ext cx="2722949" cy="1134562"/>
          </a:xfrm>
          <a:prstGeom prst="rect">
            <a:avLst/>
          </a:prstGeom>
          <a:ln w="12700"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8AA5F1-D992-3E4F-8AFC-E22BEF348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135" y="3162281"/>
            <a:ext cx="907650" cy="403400"/>
          </a:xfrm>
          <a:prstGeom prst="rect">
            <a:avLst/>
          </a:prstGeom>
          <a:ln w="12700"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220816-AB91-9C48-8947-CDAC0CA9AF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8300" y="3162281"/>
            <a:ext cx="1613600" cy="907650"/>
          </a:xfrm>
          <a:prstGeom prst="rect">
            <a:avLst/>
          </a:prstGeom>
          <a:ln w="12700"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EF443D-4340-3FCC-33B1-33F943B9616B}"/>
              </a:ext>
            </a:extLst>
          </p:cNvPr>
          <p:cNvSpPr txBox="1"/>
          <p:nvPr/>
        </p:nvSpPr>
        <p:spPr>
          <a:xfrm>
            <a:off x="1518785" y="428400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some_q</a:t>
            </a:r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450BE4-3BAF-4ADA-FF25-4AE9E5AF540D}"/>
              </a:ext>
            </a:extLst>
          </p:cNvPr>
          <p:cNvSpPr txBox="1"/>
          <p:nvPr/>
        </p:nvSpPr>
        <p:spPr>
          <a:xfrm>
            <a:off x="4479870" y="4284000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_boy_n_1(</a:t>
            </a:r>
            <a:r>
              <a:rPr lang="en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287FBF-97DF-00BB-AE2C-2D7F27951492}"/>
              </a:ext>
            </a:extLst>
          </p:cNvPr>
          <p:cNvSpPr/>
          <p:nvPr/>
        </p:nvSpPr>
        <p:spPr>
          <a:xfrm>
            <a:off x="2714135" y="4287037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1E1CEC-95F1-4B3A-543F-1BE784E0EBE3}"/>
              </a:ext>
            </a:extLst>
          </p:cNvPr>
          <p:cNvSpPr/>
          <p:nvPr/>
        </p:nvSpPr>
        <p:spPr>
          <a:xfrm>
            <a:off x="2902648" y="4287037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5565C5-4AC8-D218-0434-1BC16225AA42}"/>
              </a:ext>
            </a:extLst>
          </p:cNvPr>
          <p:cNvSpPr/>
          <p:nvPr/>
        </p:nvSpPr>
        <p:spPr>
          <a:xfrm>
            <a:off x="5471937" y="4287037"/>
            <a:ext cx="36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CEE91B-C102-0C88-558A-658AAC0CA5EC}"/>
              </a:ext>
            </a:extLst>
          </p:cNvPr>
          <p:cNvSpPr/>
          <p:nvPr/>
        </p:nvSpPr>
        <p:spPr>
          <a:xfrm>
            <a:off x="2419712" y="4292203"/>
            <a:ext cx="36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2C8DDD-31C2-953B-BF27-FC850E64A326}"/>
              </a:ext>
            </a:extLst>
          </p:cNvPr>
          <p:cNvSpPr txBox="1"/>
          <p:nvPr/>
        </p:nvSpPr>
        <p:spPr>
          <a:xfrm>
            <a:off x="9858322" y="4290394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</a:rPr>
              <a:t>_go_v_1(</a:t>
            </a:r>
            <a:r>
              <a:rPr lang="en-HK" i="1" dirty="0">
                <a:solidFill>
                  <a:srgbClr val="000000"/>
                </a:solidFill>
                <a:latin typeface="times new roman" panose="02020603050405020304" pitchFamily="18" charset="0"/>
              </a:rPr>
              <a:t>e</a:t>
            </a:r>
            <a:r>
              <a:rPr lang="en-HK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</a:rPr>
              <a:t>,    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CFF59D-0FEA-0D05-94DE-29072FD916C1}"/>
              </a:ext>
            </a:extLst>
          </p:cNvPr>
          <p:cNvSpPr txBox="1"/>
          <p:nvPr/>
        </p:nvSpPr>
        <p:spPr>
          <a:xfrm>
            <a:off x="11027926" y="4278799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TW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baseline="-25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C0DB51-3B09-EE68-CDD6-B1D3E83F31BA}"/>
              </a:ext>
            </a:extLst>
          </p:cNvPr>
          <p:cNvSpPr txBox="1"/>
          <p:nvPr/>
        </p:nvSpPr>
        <p:spPr>
          <a:xfrm>
            <a:off x="6400620" y="4284000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_want_v_1(</a:t>
            </a:r>
            <a:r>
              <a:rPr lang="en-HK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HK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HK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HK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48FFEA-BA28-4149-A948-75537DB6CDC6}"/>
              </a:ext>
            </a:extLst>
          </p:cNvPr>
          <p:cNvSpPr/>
          <p:nvPr/>
        </p:nvSpPr>
        <p:spPr>
          <a:xfrm>
            <a:off x="8076993" y="4287037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HK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A4DFC5-DF08-448B-AA57-A119E1FAD49E}"/>
              </a:ext>
            </a:extLst>
          </p:cNvPr>
          <p:cNvSpPr/>
          <p:nvPr/>
        </p:nvSpPr>
        <p:spPr>
          <a:xfrm>
            <a:off x="8267433" y="4287037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9FF707D7-A7F4-06A2-BC3B-C6E8F0865E97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 flipH="1" flipV="1">
            <a:off x="4045892" y="3504887"/>
            <a:ext cx="8238" cy="2294726"/>
          </a:xfrm>
          <a:prstGeom prst="bentConnector4">
            <a:avLst>
              <a:gd name="adj1" fmla="val -2774945"/>
              <a:gd name="adj2" fmla="val 99933"/>
            </a:avLst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31F89EB9-F20E-4AF4-A49E-28E91D1DB1E5}"/>
              </a:ext>
            </a:extLst>
          </p:cNvPr>
          <p:cNvCxnSpPr>
            <a:cxnSpLocks/>
          </p:cNvCxnSpPr>
          <p:nvPr/>
        </p:nvCxnSpPr>
        <p:spPr>
          <a:xfrm>
            <a:off x="8267433" y="4656369"/>
            <a:ext cx="2398162" cy="3357"/>
          </a:xfrm>
          <a:prstGeom prst="bentConnector4">
            <a:avLst>
              <a:gd name="adj1" fmla="val 124"/>
              <a:gd name="adj2" fmla="val 6909651"/>
            </a:avLst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0DED8F4-8CDE-B14A-9C56-38BBC1F806E4}"/>
              </a:ext>
            </a:extLst>
          </p:cNvPr>
          <p:cNvSpPr/>
          <p:nvPr/>
        </p:nvSpPr>
        <p:spPr>
          <a:xfrm>
            <a:off x="4388141" y="5400833"/>
            <a:ext cx="3415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zh-TW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Framework-Specific Constraints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294DF4F-2494-3442-A484-549F422531B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471" t="58217" r="12486" b="37721"/>
          <a:stretch/>
        </p:blipFill>
        <p:spPr>
          <a:xfrm>
            <a:off x="1568572" y="5022629"/>
            <a:ext cx="4157613" cy="305112"/>
          </a:xfrm>
          <a:prstGeom prst="rect">
            <a:avLst/>
          </a:pr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105DFC8-522C-0848-99A1-70C52F1D0765}"/>
              </a:ext>
            </a:extLst>
          </p:cNvPr>
          <p:cNvSpPr/>
          <p:nvPr/>
        </p:nvSpPr>
        <p:spPr>
          <a:xfrm>
            <a:off x="5490487" y="4395093"/>
            <a:ext cx="299914" cy="209994"/>
          </a:xfrm>
          <a:prstGeom prst="roundRect">
            <a:avLst>
              <a:gd name="adj" fmla="val 50000"/>
            </a:avLst>
          </a:prstGeom>
          <a:solidFill>
            <a:schemeClr val="accent2">
              <a:alpha val="4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BB07B5E-DB4E-E243-AD20-0406005B6986}"/>
              </a:ext>
            </a:extLst>
          </p:cNvPr>
          <p:cNvSpPr/>
          <p:nvPr/>
        </p:nvSpPr>
        <p:spPr>
          <a:xfrm>
            <a:off x="2435092" y="4383597"/>
            <a:ext cx="299914" cy="209994"/>
          </a:xfrm>
          <a:prstGeom prst="roundRect">
            <a:avLst>
              <a:gd name="adj" fmla="val 50000"/>
            </a:avLst>
          </a:prstGeom>
          <a:solidFill>
            <a:schemeClr val="accent2">
              <a:alpha val="4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054E451-7684-EC48-8926-3B5855919554}"/>
              </a:ext>
            </a:extLst>
          </p:cNvPr>
          <p:cNvSpPr/>
          <p:nvPr/>
        </p:nvSpPr>
        <p:spPr>
          <a:xfrm>
            <a:off x="3040298" y="3044608"/>
            <a:ext cx="299914" cy="209994"/>
          </a:xfrm>
          <a:prstGeom prst="roundRect">
            <a:avLst>
              <a:gd name="adj" fmla="val 50000"/>
            </a:avLst>
          </a:prstGeom>
          <a:solidFill>
            <a:schemeClr val="accent2">
              <a:alpha val="4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359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9691B8D-9EC3-8946-90A5-E3C9822E6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117" y="2600681"/>
            <a:ext cx="2496037" cy="1437112"/>
          </a:xfrm>
          <a:prstGeom prst="rect">
            <a:avLst/>
          </a:prstGeom>
          <a:ln w="12700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4C4AA3-D652-934F-A98E-4EC05A99E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Towards Practical Grammar Approximation and Modelling</a:t>
            </a:r>
            <a:br>
              <a:rPr lang="en-US" sz="3200" dirty="0">
                <a:solidFill>
                  <a:srgbClr val="000000"/>
                </a:solidFill>
              </a:rPr>
            </a:br>
            <a:r>
              <a:rPr lang="en-US" altLang="zh-TW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Annotations for Refining Compositions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067B2-BD27-1641-90F5-F4700BC83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43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D6CFCF-31E7-3E48-9146-58CA975ED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2743" y="2424281"/>
            <a:ext cx="2722949" cy="1134562"/>
          </a:xfrm>
          <a:prstGeom prst="rect">
            <a:avLst/>
          </a:prstGeom>
          <a:ln w="12700"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8AA5F1-D992-3E4F-8AFC-E22BEF348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8420" y="3162281"/>
            <a:ext cx="907650" cy="403400"/>
          </a:xfrm>
          <a:prstGeom prst="rect">
            <a:avLst/>
          </a:prstGeom>
          <a:ln w="12700"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220816-AB91-9C48-8947-CDAC0CA9AF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2585" y="3162281"/>
            <a:ext cx="1613600" cy="907650"/>
          </a:xfrm>
          <a:prstGeom prst="rect">
            <a:avLst/>
          </a:prstGeom>
          <a:ln w="12700"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656E03-DF7A-4D60-F343-4450C4639AE3}"/>
              </a:ext>
            </a:extLst>
          </p:cNvPr>
          <p:cNvSpPr txBox="1"/>
          <p:nvPr/>
        </p:nvSpPr>
        <p:spPr>
          <a:xfrm>
            <a:off x="1518785" y="428400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some_q</a:t>
            </a:r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1A9BC7-6DB4-B074-C7D1-2E1A72BA671B}"/>
              </a:ext>
            </a:extLst>
          </p:cNvPr>
          <p:cNvSpPr txBox="1"/>
          <p:nvPr/>
        </p:nvSpPr>
        <p:spPr>
          <a:xfrm>
            <a:off x="4479870" y="4284000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_boy_n_1(</a:t>
            </a:r>
            <a:r>
              <a:rPr lang="en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502E8-0DDA-6B4F-8484-4F58F7BAD239}"/>
              </a:ext>
            </a:extLst>
          </p:cNvPr>
          <p:cNvSpPr/>
          <p:nvPr/>
        </p:nvSpPr>
        <p:spPr>
          <a:xfrm>
            <a:off x="2714135" y="4287037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AE48AA-290F-C868-5310-9885D39C057C}"/>
              </a:ext>
            </a:extLst>
          </p:cNvPr>
          <p:cNvSpPr/>
          <p:nvPr/>
        </p:nvSpPr>
        <p:spPr>
          <a:xfrm>
            <a:off x="2902648" y="4287037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259279-13A0-DACE-0B37-B7CB412AA84C}"/>
              </a:ext>
            </a:extLst>
          </p:cNvPr>
          <p:cNvSpPr/>
          <p:nvPr/>
        </p:nvSpPr>
        <p:spPr>
          <a:xfrm>
            <a:off x="5471937" y="4287037"/>
            <a:ext cx="36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079686-E04F-13F2-CF1A-322B543F57E1}"/>
              </a:ext>
            </a:extLst>
          </p:cNvPr>
          <p:cNvSpPr/>
          <p:nvPr/>
        </p:nvSpPr>
        <p:spPr>
          <a:xfrm>
            <a:off x="2419712" y="4292203"/>
            <a:ext cx="36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7403E3-1B5B-76A0-7575-82D28B2B49FB}"/>
              </a:ext>
            </a:extLst>
          </p:cNvPr>
          <p:cNvSpPr txBox="1"/>
          <p:nvPr/>
        </p:nvSpPr>
        <p:spPr>
          <a:xfrm>
            <a:off x="9858322" y="4290394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</a:rPr>
              <a:t>_go_v_1(</a:t>
            </a:r>
            <a:r>
              <a:rPr lang="en-HK" i="1" dirty="0">
                <a:solidFill>
                  <a:srgbClr val="000000"/>
                </a:solidFill>
                <a:latin typeface="times new roman" panose="02020603050405020304" pitchFamily="18" charset="0"/>
              </a:rPr>
              <a:t>e</a:t>
            </a:r>
            <a:r>
              <a:rPr lang="en-HK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</a:rPr>
              <a:t>,    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229537-D308-BB01-AD88-B86B50D5605A}"/>
              </a:ext>
            </a:extLst>
          </p:cNvPr>
          <p:cNvSpPr txBox="1"/>
          <p:nvPr/>
        </p:nvSpPr>
        <p:spPr>
          <a:xfrm>
            <a:off x="11027926" y="4278799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TW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baseline="-25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A6DC69-2BDA-75FE-32DB-78633BAD1F57}"/>
              </a:ext>
            </a:extLst>
          </p:cNvPr>
          <p:cNvSpPr txBox="1"/>
          <p:nvPr/>
        </p:nvSpPr>
        <p:spPr>
          <a:xfrm>
            <a:off x="6400620" y="4284000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_want_v_1(</a:t>
            </a:r>
            <a:r>
              <a:rPr lang="en-HK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HK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HK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HK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608F31-3238-7B20-D0DC-C25996A5926E}"/>
              </a:ext>
            </a:extLst>
          </p:cNvPr>
          <p:cNvSpPr/>
          <p:nvPr/>
        </p:nvSpPr>
        <p:spPr>
          <a:xfrm>
            <a:off x="8076993" y="4287037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HK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D133017-AA30-35DD-4A87-45D93EC87DFE}"/>
              </a:ext>
            </a:extLst>
          </p:cNvPr>
          <p:cNvSpPr/>
          <p:nvPr/>
        </p:nvSpPr>
        <p:spPr>
          <a:xfrm>
            <a:off x="8267433" y="4287037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B209E157-F36F-223D-4BBD-3BBE21CE51E4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 flipH="1" flipV="1">
            <a:off x="4045892" y="3504887"/>
            <a:ext cx="8238" cy="2294726"/>
          </a:xfrm>
          <a:prstGeom prst="bentConnector4">
            <a:avLst>
              <a:gd name="adj1" fmla="val -2774945"/>
              <a:gd name="adj2" fmla="val 99933"/>
            </a:avLst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28A8DF46-A512-13A2-2F70-095CA23866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7926" y="2609390"/>
            <a:ext cx="680737" cy="832012"/>
          </a:xfrm>
          <a:prstGeom prst="rect">
            <a:avLst/>
          </a:prstGeom>
          <a:ln>
            <a:noFill/>
          </a:ln>
        </p:spPr>
      </p:pic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1C055856-F8EB-B199-D264-AA57D9990C14}"/>
              </a:ext>
            </a:extLst>
          </p:cNvPr>
          <p:cNvCxnSpPr>
            <a:cxnSpLocks/>
          </p:cNvCxnSpPr>
          <p:nvPr/>
        </p:nvCxnSpPr>
        <p:spPr>
          <a:xfrm>
            <a:off x="8267433" y="4656369"/>
            <a:ext cx="2398162" cy="3357"/>
          </a:xfrm>
          <a:prstGeom prst="bentConnector4">
            <a:avLst>
              <a:gd name="adj1" fmla="val 124"/>
              <a:gd name="adj2" fmla="val 6909651"/>
            </a:avLst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E4E0D01-1116-CA4B-A3BF-00366E6F4A38}"/>
              </a:ext>
            </a:extLst>
          </p:cNvPr>
          <p:cNvSpPr/>
          <p:nvPr/>
        </p:nvSpPr>
        <p:spPr>
          <a:xfrm>
            <a:off x="4388141" y="5400833"/>
            <a:ext cx="3415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zh-TW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Framework-Specific Constraints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98BB968-1CA2-AF4C-A7E5-08FEBE1FE79C}"/>
              </a:ext>
            </a:extLst>
          </p:cNvPr>
          <p:cNvSpPr/>
          <p:nvPr/>
        </p:nvSpPr>
        <p:spPr>
          <a:xfrm>
            <a:off x="5490487" y="4395093"/>
            <a:ext cx="299914" cy="209994"/>
          </a:xfrm>
          <a:prstGeom prst="roundRect">
            <a:avLst>
              <a:gd name="adj" fmla="val 50000"/>
            </a:avLst>
          </a:prstGeom>
          <a:solidFill>
            <a:schemeClr val="accent2">
              <a:alpha val="4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CA34553-EC5A-F04B-89C1-6F4ABD3B28A0}"/>
              </a:ext>
            </a:extLst>
          </p:cNvPr>
          <p:cNvSpPr/>
          <p:nvPr/>
        </p:nvSpPr>
        <p:spPr>
          <a:xfrm>
            <a:off x="2435092" y="4383597"/>
            <a:ext cx="299914" cy="209994"/>
          </a:xfrm>
          <a:prstGeom prst="roundRect">
            <a:avLst>
              <a:gd name="adj" fmla="val 50000"/>
            </a:avLst>
          </a:prstGeom>
          <a:solidFill>
            <a:schemeClr val="accent2">
              <a:alpha val="4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63B2FA4-D90A-FF45-9B5C-F5E2CA77361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471" t="58217" r="12486" b="37721"/>
          <a:stretch/>
        </p:blipFill>
        <p:spPr>
          <a:xfrm>
            <a:off x="1568572" y="5022629"/>
            <a:ext cx="4157613" cy="305112"/>
          </a:xfrm>
          <a:prstGeom prst="rect">
            <a:avLst/>
          </a:prstGeom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1775489-D2BC-B64D-88C0-A36DA8C9CA7D}"/>
              </a:ext>
            </a:extLst>
          </p:cNvPr>
          <p:cNvSpPr/>
          <p:nvPr/>
        </p:nvSpPr>
        <p:spPr>
          <a:xfrm>
            <a:off x="5392743" y="3020738"/>
            <a:ext cx="299914" cy="209994"/>
          </a:xfrm>
          <a:prstGeom prst="roundRect">
            <a:avLst>
              <a:gd name="adj" fmla="val 50000"/>
            </a:avLst>
          </a:prstGeom>
          <a:solidFill>
            <a:schemeClr val="accent2">
              <a:alpha val="4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154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5F99A33-CC76-0B43-B4F3-677BA32AB65B}"/>
              </a:ext>
            </a:extLst>
          </p:cNvPr>
          <p:cNvSpPr/>
          <p:nvPr/>
        </p:nvSpPr>
        <p:spPr>
          <a:xfrm>
            <a:off x="7850873" y="3058914"/>
            <a:ext cx="465152" cy="439181"/>
          </a:xfrm>
          <a:prstGeom prst="rect">
            <a:avLst/>
          </a:prstGeom>
          <a:solidFill>
            <a:srgbClr val="D5FC7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1C48E7-5336-6D48-B716-C7644D705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Towards Practical Grammar Approximation and Modelling</a:t>
            </a:r>
            <a:br>
              <a:rPr lang="en-US" sz="3200" dirty="0"/>
            </a:br>
            <a:r>
              <a:rPr lang="en-US" altLang="zh-TW" sz="2000" dirty="0" err="1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Underspecification</a:t>
            </a:r>
            <a:r>
              <a:rPr lang="en-US" altLang="zh-TW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for Generalization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BFBC0-87DA-2944-A50B-7957F24C1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44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702AB8-07EF-7042-8A91-FB19AF735B6E}"/>
              </a:ext>
            </a:extLst>
          </p:cNvPr>
          <p:cNvSpPr/>
          <p:nvPr/>
        </p:nvSpPr>
        <p:spPr>
          <a:xfrm>
            <a:off x="4622697" y="5400833"/>
            <a:ext cx="2946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zh-TW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Extended HRG Productions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5164A1-047D-FA4F-9AF1-4CFB74395DA5}"/>
              </a:ext>
            </a:extLst>
          </p:cNvPr>
          <p:cNvSpPr/>
          <p:nvPr/>
        </p:nvSpPr>
        <p:spPr>
          <a:xfrm>
            <a:off x="2748685" y="3612911"/>
            <a:ext cx="465152" cy="280503"/>
          </a:xfrm>
          <a:prstGeom prst="rect">
            <a:avLst/>
          </a:prstGeom>
          <a:solidFill>
            <a:srgbClr val="D5FC7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E38F975-5239-D940-9E19-A8A5BA08C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918" y="1545996"/>
            <a:ext cx="4302082" cy="385483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68A476-B6EF-6F49-B2B2-3C393DC28CAB}"/>
              </a:ext>
            </a:extLst>
          </p:cNvPr>
          <p:cNvGrpSpPr/>
          <p:nvPr/>
        </p:nvGrpSpPr>
        <p:grpSpPr>
          <a:xfrm>
            <a:off x="1793916" y="3190086"/>
            <a:ext cx="3309192" cy="2121918"/>
            <a:chOff x="4308516" y="3190086"/>
            <a:chExt cx="3309192" cy="212191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1D2A88F-FDAA-A84A-954A-5C8725620B30}"/>
                </a:ext>
              </a:extLst>
            </p:cNvPr>
            <p:cNvSpPr/>
            <p:nvPr/>
          </p:nvSpPr>
          <p:spPr>
            <a:xfrm>
              <a:off x="5898911" y="3190087"/>
              <a:ext cx="1718797" cy="2121917"/>
            </a:xfrm>
            <a:prstGeom prst="rect">
              <a:avLst/>
            </a:prstGeom>
            <a:solidFill>
              <a:srgbClr val="FFFFFF">
                <a:alpha val="8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A0DACB1-B760-E140-8E1B-391879E0BB02}"/>
                </a:ext>
              </a:extLst>
            </p:cNvPr>
            <p:cNvSpPr/>
            <p:nvPr/>
          </p:nvSpPr>
          <p:spPr>
            <a:xfrm>
              <a:off x="4308519" y="3190086"/>
              <a:ext cx="1590392" cy="422825"/>
            </a:xfrm>
            <a:prstGeom prst="rect">
              <a:avLst/>
            </a:prstGeom>
            <a:solidFill>
              <a:srgbClr val="FFFFFF">
                <a:alpha val="8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C782330-A7C5-2242-9C8A-20F018227E77}"/>
                </a:ext>
              </a:extLst>
            </p:cNvPr>
            <p:cNvSpPr/>
            <p:nvPr/>
          </p:nvSpPr>
          <p:spPr>
            <a:xfrm>
              <a:off x="4308518" y="5031500"/>
              <a:ext cx="1590392" cy="280503"/>
            </a:xfrm>
            <a:prstGeom prst="rect">
              <a:avLst/>
            </a:prstGeom>
            <a:solidFill>
              <a:srgbClr val="FFFFFF">
                <a:alpha val="8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F71606E-B8CE-D94F-8F6B-91985DEBC1E9}"/>
                </a:ext>
              </a:extLst>
            </p:cNvPr>
            <p:cNvSpPr/>
            <p:nvPr/>
          </p:nvSpPr>
          <p:spPr>
            <a:xfrm>
              <a:off x="4308516" y="3612911"/>
              <a:ext cx="45719" cy="1418589"/>
            </a:xfrm>
            <a:prstGeom prst="rect">
              <a:avLst/>
            </a:prstGeom>
            <a:solidFill>
              <a:srgbClr val="FFFFFF">
                <a:alpha val="8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68AEDD-6B62-7845-9098-E803B6974022}"/>
              </a:ext>
            </a:extLst>
          </p:cNvPr>
          <p:cNvGrpSpPr/>
          <p:nvPr/>
        </p:nvGrpSpPr>
        <p:grpSpPr>
          <a:xfrm>
            <a:off x="1793916" y="1545996"/>
            <a:ext cx="4302084" cy="2066915"/>
            <a:chOff x="4308516" y="1545996"/>
            <a:chExt cx="4302084" cy="206691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22A9741-11A2-8943-8417-4E99994751C6}"/>
                </a:ext>
              </a:extLst>
            </p:cNvPr>
            <p:cNvSpPr/>
            <p:nvPr/>
          </p:nvSpPr>
          <p:spPr>
            <a:xfrm>
              <a:off x="5948183" y="1545996"/>
              <a:ext cx="2494548" cy="1644090"/>
            </a:xfrm>
            <a:prstGeom prst="rect">
              <a:avLst/>
            </a:prstGeom>
            <a:solidFill>
              <a:srgbClr val="FFFFFF">
                <a:alpha val="8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E84C83-228F-414F-B62F-A32772F6E98D}"/>
                </a:ext>
              </a:extLst>
            </p:cNvPr>
            <p:cNvSpPr/>
            <p:nvPr/>
          </p:nvSpPr>
          <p:spPr>
            <a:xfrm>
              <a:off x="7587848" y="3190086"/>
              <a:ext cx="1022752" cy="422825"/>
            </a:xfrm>
            <a:prstGeom prst="rect">
              <a:avLst/>
            </a:prstGeom>
            <a:solidFill>
              <a:srgbClr val="FFFFFF">
                <a:alpha val="8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67B528E-0BC1-064E-AB55-B35A21CF1A7C}"/>
                </a:ext>
              </a:extLst>
            </p:cNvPr>
            <p:cNvSpPr/>
            <p:nvPr/>
          </p:nvSpPr>
          <p:spPr>
            <a:xfrm>
              <a:off x="4308516" y="1545996"/>
              <a:ext cx="1639666" cy="633440"/>
            </a:xfrm>
            <a:prstGeom prst="rect">
              <a:avLst/>
            </a:prstGeom>
            <a:solidFill>
              <a:srgbClr val="FFFFFF">
                <a:alpha val="8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E2385F84-3DE4-A746-A1D1-1038BC5251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891" b="34073"/>
          <a:stretch/>
        </p:blipFill>
        <p:spPr>
          <a:xfrm>
            <a:off x="6231532" y="3099708"/>
            <a:ext cx="5615103" cy="60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48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F65D365-039D-E24A-B53A-D8E9998779DA}"/>
              </a:ext>
            </a:extLst>
          </p:cNvPr>
          <p:cNvSpPr/>
          <p:nvPr/>
        </p:nvSpPr>
        <p:spPr>
          <a:xfrm>
            <a:off x="2029193" y="3289965"/>
            <a:ext cx="465152" cy="439181"/>
          </a:xfrm>
          <a:prstGeom prst="rect">
            <a:avLst/>
          </a:prstGeom>
          <a:solidFill>
            <a:srgbClr val="D5FC7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0D2F8E-9D59-5B4D-9797-6F7F7BAD05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10"/>
          <a:stretch/>
        </p:blipFill>
        <p:spPr>
          <a:xfrm>
            <a:off x="892968" y="3185151"/>
            <a:ext cx="5091819" cy="103629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414CBA8-C1D5-134E-9A32-E658BFB96C36}"/>
              </a:ext>
            </a:extLst>
          </p:cNvPr>
          <p:cNvSpPr/>
          <p:nvPr/>
        </p:nvSpPr>
        <p:spPr>
          <a:xfrm>
            <a:off x="2029193" y="2268541"/>
            <a:ext cx="465152" cy="439181"/>
          </a:xfrm>
          <a:prstGeom prst="rect">
            <a:avLst/>
          </a:prstGeom>
          <a:solidFill>
            <a:srgbClr val="D5FC7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38A70A-56AD-6C41-AAE3-98363096D6F3}"/>
              </a:ext>
            </a:extLst>
          </p:cNvPr>
          <p:cNvSpPr/>
          <p:nvPr/>
        </p:nvSpPr>
        <p:spPr>
          <a:xfrm>
            <a:off x="7787254" y="3286610"/>
            <a:ext cx="465152" cy="439181"/>
          </a:xfrm>
          <a:prstGeom prst="rect">
            <a:avLst/>
          </a:prstGeom>
          <a:solidFill>
            <a:srgbClr val="D5FC7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9E06A07-B0AE-C640-83B5-3C3B2D84B5F1}"/>
              </a:ext>
            </a:extLst>
          </p:cNvPr>
          <p:cNvSpPr/>
          <p:nvPr/>
        </p:nvSpPr>
        <p:spPr>
          <a:xfrm>
            <a:off x="7789191" y="2268541"/>
            <a:ext cx="465152" cy="439181"/>
          </a:xfrm>
          <a:prstGeom prst="rect">
            <a:avLst/>
          </a:prstGeom>
          <a:solidFill>
            <a:srgbClr val="D5FC7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F8CFB4-E1CF-0B49-80E5-AE0A70E564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10"/>
          <a:stretch/>
        </p:blipFill>
        <p:spPr>
          <a:xfrm>
            <a:off x="6641913" y="3179712"/>
            <a:ext cx="5091819" cy="10362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71C0C2-926F-4046-B752-4BFF428643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10"/>
          <a:stretch/>
        </p:blipFill>
        <p:spPr>
          <a:xfrm>
            <a:off x="6648970" y="2161643"/>
            <a:ext cx="5091819" cy="10362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17C7A1-1E4E-4646-85C5-5502725EBF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410"/>
          <a:stretch/>
        </p:blipFill>
        <p:spPr>
          <a:xfrm>
            <a:off x="906892" y="2156976"/>
            <a:ext cx="5091819" cy="10362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0BDDFA-84F0-A547-BB88-24B40E411245}"/>
              </a:ext>
            </a:extLst>
          </p:cNvPr>
          <p:cNvSpPr txBox="1"/>
          <p:nvPr/>
        </p:nvSpPr>
        <p:spPr>
          <a:xfrm>
            <a:off x="451211" y="2492242"/>
            <a:ext cx="526168" cy="365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P3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CED9A2-1D93-6647-BE2D-C3E1D03C211A}"/>
              </a:ext>
            </a:extLst>
          </p:cNvPr>
          <p:cNvSpPr txBox="1"/>
          <p:nvPr/>
        </p:nvSpPr>
        <p:spPr>
          <a:xfrm>
            <a:off x="451211" y="3514980"/>
            <a:ext cx="526168" cy="365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P3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87FFC5-6870-1748-8299-090B7E3718E5}"/>
              </a:ext>
            </a:extLst>
          </p:cNvPr>
          <p:cNvSpPr txBox="1"/>
          <p:nvPr/>
        </p:nvSpPr>
        <p:spPr>
          <a:xfrm>
            <a:off x="6193289" y="2501692"/>
            <a:ext cx="526168" cy="365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P3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32EDA2-9C81-6A41-826B-CC1D6B6B964F}"/>
              </a:ext>
            </a:extLst>
          </p:cNvPr>
          <p:cNvSpPr txBox="1"/>
          <p:nvPr/>
        </p:nvSpPr>
        <p:spPr>
          <a:xfrm>
            <a:off x="6193289" y="3517291"/>
            <a:ext cx="526168" cy="365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P3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1C48E7-5336-6D48-B716-C7644D705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Towards Practical Grammar Approximation and Modelling</a:t>
            </a:r>
            <a:br>
              <a:rPr lang="en-US" sz="3200" dirty="0"/>
            </a:br>
            <a:r>
              <a:rPr lang="en-US" altLang="zh-TW" sz="2000" dirty="0" err="1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Underspecification</a:t>
            </a:r>
            <a:r>
              <a:rPr lang="en-US" altLang="zh-TW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for Generalization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BFBC0-87DA-2944-A50B-7957F24C1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45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702AB8-07EF-7042-8A91-FB19AF735B6E}"/>
              </a:ext>
            </a:extLst>
          </p:cNvPr>
          <p:cNvSpPr/>
          <p:nvPr/>
        </p:nvSpPr>
        <p:spPr>
          <a:xfrm>
            <a:off x="4622697" y="5400833"/>
            <a:ext cx="2946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zh-TW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Extended HRG Productions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C94494D-C93B-314F-BDF3-79EB4A1308EB}"/>
                  </a:ext>
                </a:extLst>
              </p:cNvPr>
              <p:cNvSpPr/>
              <p:nvPr/>
            </p:nvSpPr>
            <p:spPr>
              <a:xfrm>
                <a:off x="4152871" y="4565213"/>
                <a:ext cx="38862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m:rPr>
                            <m:nor/>
                          </m:rPr>
                          <a:rPr lang="en-US" baseline="-25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m:rPr>
                            <m:nor/>
                          </m:rPr>
                          <a:rPr lang="en-US" b="0" i="0" baseline="-250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m:rPr>
                            <m:nor/>
                          </m:rPr>
                          <a:rPr lang="en-US" b="0" i="0" baseline="-250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m:rPr>
                            <m:nor/>
                          </m:rPr>
                          <a:rPr lang="en-US" b="0" i="0" baseline="-250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C94494D-C93B-314F-BDF3-79EB4A1308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871" y="4565213"/>
                <a:ext cx="388625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673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2" grpId="0" animBg="1"/>
      <p:bldP spid="28" grpId="0" animBg="1"/>
      <p:bldP spid="2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19248E5-B271-5244-9FD1-FEA49AB9F37A}"/>
              </a:ext>
            </a:extLst>
          </p:cNvPr>
          <p:cNvSpPr/>
          <p:nvPr/>
        </p:nvSpPr>
        <p:spPr>
          <a:xfrm>
            <a:off x="5307725" y="2754214"/>
            <a:ext cx="1304090" cy="399293"/>
          </a:xfrm>
          <a:prstGeom prst="rect">
            <a:avLst/>
          </a:prstGeom>
          <a:solidFill>
            <a:srgbClr val="D5FC7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773055-1A2C-4A44-BF73-6894E47F1BD1}"/>
              </a:ext>
            </a:extLst>
          </p:cNvPr>
          <p:cNvSpPr/>
          <p:nvPr/>
        </p:nvSpPr>
        <p:spPr>
          <a:xfrm>
            <a:off x="4422632" y="3217985"/>
            <a:ext cx="688630" cy="349804"/>
          </a:xfrm>
          <a:prstGeom prst="rect">
            <a:avLst/>
          </a:prstGeom>
          <a:solidFill>
            <a:srgbClr val="D5FC7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1C48E7-5336-6D48-B716-C7644D705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Towards Practical Grammar Approximation and Modelling</a:t>
            </a:r>
            <a:br>
              <a:rPr lang="en-US" sz="3200" dirty="0"/>
            </a:br>
            <a:r>
              <a:rPr lang="en-US" altLang="zh-TW" sz="2000" dirty="0" err="1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Underspecification</a:t>
            </a:r>
            <a:r>
              <a:rPr lang="en-US" altLang="zh-TW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for Generalization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BFBC0-87DA-2944-A50B-7957F24C1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46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155862-014A-AA41-B9B6-607BBA308F65}"/>
              </a:ext>
            </a:extLst>
          </p:cNvPr>
          <p:cNvSpPr/>
          <p:nvPr/>
        </p:nvSpPr>
        <p:spPr>
          <a:xfrm>
            <a:off x="9080568" y="4266038"/>
            <a:ext cx="858515" cy="3078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B6D04C-4661-4645-AF37-CD0D8CA4C555}"/>
              </a:ext>
            </a:extLst>
          </p:cNvPr>
          <p:cNvSpPr/>
          <p:nvPr/>
        </p:nvSpPr>
        <p:spPr>
          <a:xfrm>
            <a:off x="6312095" y="3920791"/>
            <a:ext cx="2768473" cy="355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493098-3465-114D-BC19-C22B9AD05396}"/>
              </a:ext>
            </a:extLst>
          </p:cNvPr>
          <p:cNvSpPr/>
          <p:nvPr/>
        </p:nvSpPr>
        <p:spPr>
          <a:xfrm>
            <a:off x="6415722" y="3567788"/>
            <a:ext cx="1778809" cy="7921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32AF32-0E42-4943-AE71-927C63F6381C}"/>
              </a:ext>
            </a:extLst>
          </p:cNvPr>
          <p:cNvSpPr/>
          <p:nvPr/>
        </p:nvSpPr>
        <p:spPr>
          <a:xfrm>
            <a:off x="7769369" y="3330393"/>
            <a:ext cx="963159" cy="9860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702AB8-07EF-7042-8A91-FB19AF735B6E}"/>
              </a:ext>
            </a:extLst>
          </p:cNvPr>
          <p:cNvSpPr/>
          <p:nvPr/>
        </p:nvSpPr>
        <p:spPr>
          <a:xfrm>
            <a:off x="5211482" y="5400833"/>
            <a:ext cx="1769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zh-TW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Delexicalization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99CB0F4-8051-D54A-ADE3-138B405982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20"/>
          <a:stretch/>
        </p:blipFill>
        <p:spPr>
          <a:xfrm>
            <a:off x="2971800" y="2501054"/>
            <a:ext cx="6659968" cy="134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8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818655-9D6B-A94C-894A-D0763D86E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09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W</a:t>
            </a:r>
            <a:r>
              <a:rPr lang="en-HK" sz="2400" dirty="0"/>
              <a:t>e evaluate on two tasks: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1C48E7-5336-6D48-B716-C7644D705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Experiments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BFBC0-87DA-2944-A50B-7957F24C1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47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155862-014A-AA41-B9B6-607BBA308F65}"/>
              </a:ext>
            </a:extLst>
          </p:cNvPr>
          <p:cNvSpPr/>
          <p:nvPr/>
        </p:nvSpPr>
        <p:spPr>
          <a:xfrm>
            <a:off x="9080568" y="3732594"/>
            <a:ext cx="858515" cy="3078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B6D04C-4661-4645-AF37-CD0D8CA4C555}"/>
              </a:ext>
            </a:extLst>
          </p:cNvPr>
          <p:cNvSpPr/>
          <p:nvPr/>
        </p:nvSpPr>
        <p:spPr>
          <a:xfrm>
            <a:off x="6312095" y="3387347"/>
            <a:ext cx="2768473" cy="355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493098-3465-114D-BC19-C22B9AD05396}"/>
              </a:ext>
            </a:extLst>
          </p:cNvPr>
          <p:cNvSpPr/>
          <p:nvPr/>
        </p:nvSpPr>
        <p:spPr>
          <a:xfrm>
            <a:off x="6415722" y="3034344"/>
            <a:ext cx="1778809" cy="7921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32AF32-0E42-4943-AE71-927C63F6381C}"/>
              </a:ext>
            </a:extLst>
          </p:cNvPr>
          <p:cNvSpPr/>
          <p:nvPr/>
        </p:nvSpPr>
        <p:spPr>
          <a:xfrm>
            <a:off x="7769369" y="2796949"/>
            <a:ext cx="963159" cy="9860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4296F75-680D-5146-853F-5ACF05CE820D}"/>
              </a:ext>
            </a:extLst>
          </p:cNvPr>
          <p:cNvCxnSpPr>
            <a:cxnSpLocks/>
          </p:cNvCxnSpPr>
          <p:nvPr/>
        </p:nvCxnSpPr>
        <p:spPr>
          <a:xfrm>
            <a:off x="5751968" y="3130259"/>
            <a:ext cx="11624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40F46DB-959D-B146-82DE-12C2E6D98A61}"/>
                  </a:ext>
                </a:extLst>
              </p:cNvPr>
              <p:cNvSpPr/>
              <p:nvPr/>
            </p:nvSpPr>
            <p:spPr>
              <a:xfrm>
                <a:off x="6136432" y="3155677"/>
                <a:ext cx="3935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40F46DB-959D-B146-82DE-12C2E6D98A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432" y="3155677"/>
                <a:ext cx="39356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58F8C359-5927-3544-BA43-4F4AD9046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6262" y="2591566"/>
            <a:ext cx="2678935" cy="114102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43408F2-3FC9-474B-B315-D8CA1BADA827}"/>
              </a:ext>
            </a:extLst>
          </p:cNvPr>
          <p:cNvSpPr/>
          <p:nvPr/>
        </p:nvSpPr>
        <p:spPr>
          <a:xfrm>
            <a:off x="4656988" y="3770305"/>
            <a:ext cx="3352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zh-TW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Derivation Tree Reconstruction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F8CEC4-FDD5-3E45-8E1F-F94B46185B44}"/>
              </a:ext>
            </a:extLst>
          </p:cNvPr>
          <p:cNvSpPr/>
          <p:nvPr/>
        </p:nvSpPr>
        <p:spPr>
          <a:xfrm>
            <a:off x="7305126" y="4713647"/>
            <a:ext cx="2964017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zh-TW" sz="2400" i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Some</a:t>
            </a:r>
            <a:r>
              <a:rPr lang="zh-TW" altLang="en-US" sz="2400" i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TW" sz="2400" i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boys</a:t>
            </a:r>
            <a:r>
              <a:rPr lang="zh-TW" altLang="en-US" sz="2400" i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TW" sz="2400" i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want</a:t>
            </a:r>
            <a:r>
              <a:rPr lang="zh-TW" altLang="en-US" sz="2400" i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TW" sz="2400" i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</a:t>
            </a:r>
            <a:r>
              <a:rPr lang="zh-TW" altLang="en-US" sz="2400" i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TW" sz="2400" i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go.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EBF989-3802-DE49-8F27-D0BEBD980556}"/>
              </a:ext>
            </a:extLst>
          </p:cNvPr>
          <p:cNvSpPr/>
          <p:nvPr/>
        </p:nvSpPr>
        <p:spPr>
          <a:xfrm>
            <a:off x="5253407" y="5383991"/>
            <a:ext cx="21173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zh-TW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Surface Realization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16E39F-AE95-2B41-B20C-9A214133F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5126" y="2343726"/>
            <a:ext cx="3238217" cy="1577593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F0D33F4-2DDB-5547-837E-2275004FD6A9}"/>
              </a:ext>
            </a:extLst>
          </p:cNvPr>
          <p:cNvCxnSpPr>
            <a:cxnSpLocks/>
          </p:cNvCxnSpPr>
          <p:nvPr/>
        </p:nvCxnSpPr>
        <p:spPr>
          <a:xfrm>
            <a:off x="5751968" y="4938783"/>
            <a:ext cx="11624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62DAF23-AEE3-BF4F-B180-C5FCAC9A116E}"/>
                  </a:ext>
                </a:extLst>
              </p:cNvPr>
              <p:cNvSpPr/>
              <p:nvPr/>
            </p:nvSpPr>
            <p:spPr>
              <a:xfrm>
                <a:off x="6136432" y="4964201"/>
                <a:ext cx="3935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62DAF23-AEE3-BF4F-B180-C5FCAC9A11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432" y="4964201"/>
                <a:ext cx="39356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759EE941-85D0-B640-8F56-0A3E75B76F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1298" y="4302576"/>
            <a:ext cx="2678935" cy="114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64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0" grpId="0"/>
      <p:bldP spid="22" grpId="0"/>
      <p:bldP spid="2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818655-9D6B-A94C-894A-D0763D86E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09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HK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1C48E7-5336-6D48-B716-C7644D705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BFBC0-87DA-2944-A50B-7957F24C1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48</a:t>
            </a:fld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A39BFE7-561E-AD42-A625-5C76B36CB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818" y="0"/>
            <a:ext cx="9744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9433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818655-9D6B-A94C-894A-D0763D86E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09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Main data set: The Ninth Growth of the Redwoods Treebank</a:t>
            </a:r>
          </a:p>
          <a:p>
            <a:pPr marL="0" indent="0" algn="ctr">
              <a:buNone/>
            </a:pPr>
            <a:r>
              <a:rPr lang="en-US" sz="2400" dirty="0"/>
              <a:t>#Training: 70,774</a:t>
            </a:r>
          </a:p>
          <a:p>
            <a:pPr marL="0" indent="0" algn="ctr">
              <a:buNone/>
            </a:pPr>
            <a:r>
              <a:rPr lang="en-US" sz="2400" dirty="0"/>
              <a:t>#Test: 10,042</a:t>
            </a:r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Secondary data set: </a:t>
            </a:r>
            <a:r>
              <a:rPr lang="en-US" sz="2400" dirty="0" err="1"/>
              <a:t>Gigaword</a:t>
            </a:r>
            <a:r>
              <a:rPr lang="en-US" sz="2400" dirty="0"/>
              <a:t> v.5 corpus</a:t>
            </a:r>
            <a:r>
              <a:rPr lang="en-US" sz="1800" dirty="0">
                <a:solidFill>
                  <a:srgbClr val="000000"/>
                </a:solidFill>
              </a:rPr>
              <a:t> (parsed with the </a:t>
            </a:r>
            <a:r>
              <a:rPr lang="en-HK" sz="1800" dirty="0">
                <a:solidFill>
                  <a:srgbClr val="000000"/>
                </a:solidFill>
              </a:rPr>
              <a:t>Answer Constraint Engine (ACE))</a:t>
            </a: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#Training: 70,774</a:t>
            </a:r>
          </a:p>
          <a:p>
            <a:pPr marL="0" indent="0" algn="ctr">
              <a:buNone/>
            </a:pP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1C48E7-5336-6D48-B716-C7644D705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Experiments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sz="2000" dirty="0">
                <a:solidFill>
                  <a:srgbClr val="000000"/>
                </a:solidFill>
              </a:rPr>
              <a:t>Data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BFBC0-87DA-2944-A50B-7957F24C1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65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D1AC16D-6071-5B4F-8E04-6B36943FDA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alphaModFix amt="5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3779"/>
                    </a14:imgEffect>
                    <a14:imgEffect>
                      <a14:brightnessContrast bright="5000" contrast="63000"/>
                    </a14:imgEffect>
                  </a14:imgLayer>
                </a14:imgProps>
              </a:ext>
            </a:extLst>
          </a:blip>
          <a:srcRect t="20247" r="20059" b="27897"/>
          <a:stretch/>
        </p:blipFill>
        <p:spPr>
          <a:xfrm>
            <a:off x="953477" y="1301124"/>
            <a:ext cx="10577370" cy="48312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CF8BB87-A1D7-F54A-97BE-4FE8680AD893}"/>
              </a:ext>
            </a:extLst>
          </p:cNvPr>
          <p:cNvSpPr/>
          <p:nvPr/>
        </p:nvSpPr>
        <p:spPr>
          <a:xfrm>
            <a:off x="3420501" y="3884210"/>
            <a:ext cx="3156721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0A57FB-C04C-4E47-91BB-D3AF7CBF1991}"/>
              </a:ext>
            </a:extLst>
          </p:cNvPr>
          <p:cNvSpPr/>
          <p:nvPr/>
        </p:nvSpPr>
        <p:spPr>
          <a:xfrm>
            <a:off x="3420502" y="3884210"/>
            <a:ext cx="3156719" cy="400110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/>
            <a:r>
              <a:rPr lang="en-HK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Formal grammars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B2A3C9-1449-644C-8A0E-C0F61D146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10B69-2C04-434A-AD04-C15E88B5C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692455-AE2B-5947-ADA8-C62F1B32AB3B}"/>
              </a:ext>
            </a:extLst>
          </p:cNvPr>
          <p:cNvSpPr txBox="1"/>
          <p:nvPr/>
        </p:nvSpPr>
        <p:spPr>
          <a:xfrm>
            <a:off x="6577222" y="3908306"/>
            <a:ext cx="4953625" cy="351917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en-HK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Data-driven semantic parsing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A51ADD4-D63E-B141-9E70-F9DE9368DCAE}"/>
              </a:ext>
            </a:extLst>
          </p:cNvPr>
          <p:cNvSpPr/>
          <p:nvPr/>
        </p:nvSpPr>
        <p:spPr>
          <a:xfrm>
            <a:off x="3302274" y="4525558"/>
            <a:ext cx="4460773" cy="92333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Cross-framework adaptability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HK" dirty="0" err="1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Explainability</a:t>
            </a:r>
            <a:endParaRPr lang="en-HK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HK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Approximation for computational purposes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DE3286B-628F-F841-9440-A40734A2F74E}"/>
              </a:ext>
            </a:extLst>
          </p:cNvPr>
          <p:cNvSpPr txBox="1"/>
          <p:nvPr/>
        </p:nvSpPr>
        <p:spPr>
          <a:xfrm>
            <a:off x="838200" y="3884210"/>
            <a:ext cx="2582301" cy="400110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 anchor="ctr">
            <a:spAutoFit/>
          </a:bodyPr>
          <a:lstStyle/>
          <a:p>
            <a:pPr algn="r"/>
            <a:r>
              <a:rPr lang="en-HK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Linguistic assumptions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151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1"/>
      <p:bldP spid="3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A818655-9D6B-A94C-894A-D0763D86E6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409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Evaluation metric: </a:t>
                </a:r>
                <a:r>
                  <a:rPr lang="en-US" sz="2400" dirty="0" err="1"/>
                  <a:t>ParsEval</a:t>
                </a:r>
                <a:r>
                  <a:rPr lang="en-US" sz="2400" dirty="0"/>
                  <a:t>-Graph</a:t>
                </a:r>
              </a:p>
              <a:p>
                <a:r>
                  <a:rPr lang="en-US" sz="2400" dirty="0"/>
                  <a:t>A modified version of the </a:t>
                </a:r>
                <a:r>
                  <a:rPr lang="en-US" sz="2400" dirty="0" err="1"/>
                  <a:t>ParsEval</a:t>
                </a:r>
                <a:r>
                  <a:rPr lang="en-US" sz="2400" dirty="0"/>
                  <a:t> measure, where a constituent is aligned to a subset of DMRS nodes covered, instead of a character span in a string.</a:t>
                </a:r>
              </a:p>
              <a:p>
                <a:r>
                  <a:rPr lang="en-HK" sz="2400" dirty="0"/>
                  <a:t>Evaluated on the </a:t>
                </a:r>
                <a:r>
                  <a:rPr lang="en-HK" sz="2400" dirty="0" err="1"/>
                  <a:t>parsable</a:t>
                </a:r>
                <a:r>
                  <a:rPr lang="en-HK" sz="2400" dirty="0"/>
                  <a:t> instances of the respective models.</a:t>
                </a:r>
                <a:endParaRPr lang="en-US" sz="2400" dirty="0"/>
              </a:p>
              <a:p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Baseline: </a:t>
                </a:r>
                <a:r>
                  <a:rPr lang="en-HK" sz="2400" dirty="0"/>
                  <a:t>SHRG–PCFG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TW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𝐏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20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d>
                            <m:dPr>
                              <m:ctrlPr>
                                <a:rPr lang="en-US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∗, 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→∗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  <a:p>
                <a:endParaRPr lang="en-HK" sz="2400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A818655-9D6B-A94C-894A-D0763D86E6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40925"/>
                <a:ext cx="10515600" cy="4351338"/>
              </a:xfrm>
              <a:blipFill>
                <a:blip r:embed="rId3"/>
                <a:stretch>
                  <a:fillRect l="-965" t="-1453" b="-12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C1C48E7-5336-6D48-B716-C7644D705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Experiments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sz="2000" dirty="0">
                <a:solidFill>
                  <a:srgbClr val="000000"/>
                </a:solidFill>
              </a:rPr>
              <a:t>On Derivation Tree Reconstruction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BFBC0-87DA-2944-A50B-7957F24C1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755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C48E7-5336-6D48-B716-C7644D705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Experiments</a:t>
            </a:r>
            <a:br>
              <a:rPr lang="en-US">
                <a:solidFill>
                  <a:srgbClr val="000000"/>
                </a:solidFill>
              </a:rPr>
            </a:br>
            <a:r>
              <a:rPr lang="en-US" sz="2000">
                <a:solidFill>
                  <a:srgbClr val="000000"/>
                </a:solidFill>
              </a:rPr>
              <a:t>On Derivation Tree Reconstruction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BFBC0-87DA-2944-A50B-7957F24C1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B2DA31-9090-C447-B505-A2250E6886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6" t="24127" r="50000" b="59866"/>
          <a:stretch/>
        </p:blipFill>
        <p:spPr>
          <a:xfrm>
            <a:off x="663917" y="1984445"/>
            <a:ext cx="5247968" cy="29828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6B1339-202B-0141-AF13-8A4135C960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6" t="40134" r="50000" b="45742"/>
          <a:stretch/>
        </p:blipFill>
        <p:spPr>
          <a:xfrm>
            <a:off x="6280117" y="1984445"/>
            <a:ext cx="5247969" cy="263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953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818655-9D6B-A94C-894A-D0763D86E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09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Evaluation metric: BLEU</a:t>
            </a:r>
          </a:p>
          <a:p>
            <a:r>
              <a:rPr lang="en-HK" sz="2400" dirty="0"/>
              <a:t>Evaluated on the </a:t>
            </a:r>
            <a:r>
              <a:rPr lang="en-HK" sz="2400" dirty="0" err="1"/>
              <a:t>parsable</a:t>
            </a:r>
            <a:r>
              <a:rPr lang="en-HK" sz="2400" dirty="0"/>
              <a:t> instances of the respective models.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Baseline #1: Neural MRS</a:t>
            </a:r>
          </a:p>
          <a:p>
            <a:pPr lvl="1"/>
            <a:r>
              <a:rPr lang="en-US" sz="2000" dirty="0"/>
              <a:t>A neural seq-to-seq model</a:t>
            </a:r>
          </a:p>
          <a:p>
            <a:pPr marL="0" indent="0">
              <a:buNone/>
            </a:pPr>
            <a:r>
              <a:rPr lang="en-US" sz="2400" dirty="0"/>
              <a:t>Baseline #2: The Answer Constraint Engine (ACE)</a:t>
            </a:r>
          </a:p>
          <a:p>
            <a:pPr lvl="1"/>
            <a:r>
              <a:rPr lang="en-US" sz="2000" dirty="0"/>
              <a:t>An HPSG-grammar-based generator</a:t>
            </a:r>
            <a:endParaRPr lang="en-HK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1C48E7-5336-6D48-B716-C7644D705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Experiments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sz="2000" dirty="0">
                <a:solidFill>
                  <a:srgbClr val="000000"/>
                </a:solidFill>
              </a:rPr>
              <a:t>On Surface Realization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BFBC0-87DA-2944-A50B-7957F24C1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182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C48E7-5336-6D48-B716-C7644D705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Experiments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sz="2000" dirty="0">
                <a:solidFill>
                  <a:srgbClr val="000000"/>
                </a:solidFill>
              </a:rPr>
              <a:t>On Surface Realization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BFBC0-87DA-2944-A50B-7957F24C1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53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E92CAE-4EAA-AB4A-A6DC-703C2B0742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99" t="26010" r="10811" b="59233"/>
          <a:stretch/>
        </p:blipFill>
        <p:spPr>
          <a:xfrm>
            <a:off x="589517" y="1984445"/>
            <a:ext cx="5160504" cy="27498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2CA17E-B404-D74B-8563-0DF79FE8A2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41980" r="9710" b="37162"/>
          <a:stretch/>
        </p:blipFill>
        <p:spPr>
          <a:xfrm>
            <a:off x="6325968" y="1912956"/>
            <a:ext cx="5293169" cy="387784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EE90280-DCDE-CB43-8F48-17CC4483E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5618" y="4875602"/>
            <a:ext cx="1879121" cy="915194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1800" dirty="0"/>
              <a:t>WSJ</a:t>
            </a:r>
            <a:r>
              <a:rPr lang="en-HK" sz="1800" dirty="0">
                <a:solidFill>
                  <a:srgbClr val="000000"/>
                </a:solidFill>
              </a:rPr>
              <a:t>–</a:t>
            </a:r>
            <a:r>
              <a:rPr lang="en-US" sz="1800" dirty="0"/>
              <a:t>WSJ: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800" dirty="0"/>
              <a:t>#Training: 34,751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800" dirty="0"/>
              <a:t>#Test: 1442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DA3710B-C747-FC4D-84E6-5A478CF3D3F3}"/>
              </a:ext>
            </a:extLst>
          </p:cNvPr>
          <p:cNvSpPr txBox="1">
            <a:spLocks/>
          </p:cNvSpPr>
          <p:nvPr/>
        </p:nvSpPr>
        <p:spPr>
          <a:xfrm>
            <a:off x="3277506" y="4875602"/>
            <a:ext cx="1879121" cy="91519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800" dirty="0"/>
              <a:t>WSJ–Brown: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800" dirty="0"/>
              <a:t>#Training: 34,751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800" dirty="0"/>
              <a:t>#Test: 2181</a:t>
            </a:r>
          </a:p>
        </p:txBody>
      </p:sp>
    </p:spTree>
    <p:extLst>
      <p:ext uri="{BB962C8B-B14F-4D97-AF65-F5344CB8AC3E}">
        <p14:creationId xmlns:p14="http://schemas.microsoft.com/office/powerpoint/2010/main" val="2882166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C48E7-5336-6D48-B716-C7644D705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Experiments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sz="2000" dirty="0">
                <a:solidFill>
                  <a:srgbClr val="000000"/>
                </a:solidFill>
              </a:rPr>
              <a:t>Ablation Studies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BFBC0-87DA-2944-A50B-7957F24C1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54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E92CAE-4EAA-AB4A-A6DC-703C2B0742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 t="55186" r="50488" b="27795"/>
          <a:stretch/>
        </p:blipFill>
        <p:spPr>
          <a:xfrm>
            <a:off x="6324268" y="3488269"/>
            <a:ext cx="4572663" cy="28105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F0EAF8-25F0-B44B-9725-D8AD24C836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77972" r="9710" b="9452"/>
          <a:stretch/>
        </p:blipFill>
        <p:spPr>
          <a:xfrm>
            <a:off x="1176632" y="3496736"/>
            <a:ext cx="4691101" cy="20720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05F9AB-A722-8740-BA6C-5842A813E2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48" t="63949" r="9562" b="23475"/>
          <a:stretch/>
        </p:blipFill>
        <p:spPr>
          <a:xfrm>
            <a:off x="3750449" y="1441572"/>
            <a:ext cx="4691101" cy="207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8006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C48E7-5336-6D48-B716-C7644D705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000000"/>
                </a:solidFill>
              </a:rPr>
              <a:t>Discussion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BFBC0-87DA-2944-A50B-7957F24C1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55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B9BEDD-D23D-F249-94A0-8400B9E49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092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fontAlgn="base"/>
            <a:r>
              <a:rPr lang="en-US" altLang="zh-TW" sz="2400"/>
              <a:t>PSHRG</a:t>
            </a:r>
            <a:endParaRPr lang="en-HK" altLang="zh-TW" sz="2400"/>
          </a:p>
          <a:p>
            <a:pPr lvl="1" fontAlgn="base"/>
            <a:r>
              <a:rPr lang="en-US" altLang="zh-TW" sz="2000"/>
              <a:t>It</a:t>
            </a:r>
            <a:r>
              <a:rPr lang="zh-TW" altLang="en-US" sz="2000"/>
              <a:t> </a:t>
            </a:r>
            <a:r>
              <a:rPr lang="en-US" altLang="zh-TW" sz="2000"/>
              <a:t>is</a:t>
            </a:r>
            <a:r>
              <a:rPr lang="zh-TW" altLang="en-US" sz="2000"/>
              <a:t> </a:t>
            </a:r>
            <a:r>
              <a:rPr lang="en-US" altLang="zh-TW" sz="2000"/>
              <a:t>a shallow</a:t>
            </a:r>
            <a:r>
              <a:rPr lang="zh-TW" altLang="en-US" sz="2000"/>
              <a:t> </a:t>
            </a:r>
            <a:r>
              <a:rPr lang="en-US" altLang="zh-TW" sz="2000"/>
              <a:t>frequency-based parse</a:t>
            </a:r>
            <a:r>
              <a:rPr lang="zh-TW" altLang="en-US" sz="2000"/>
              <a:t> </a:t>
            </a:r>
            <a:r>
              <a:rPr lang="en-HK" sz="2000"/>
              <a:t>ranking model</a:t>
            </a:r>
          </a:p>
          <a:p>
            <a:pPr fontAlgn="base"/>
            <a:r>
              <a:rPr lang="en-HK" sz="2400"/>
              <a:t>Surface realization model</a:t>
            </a:r>
          </a:p>
          <a:p>
            <a:pPr lvl="1" fontAlgn="base"/>
            <a:r>
              <a:rPr lang="en-US" altLang="zh-TW" sz="2000"/>
              <a:t>We</a:t>
            </a:r>
            <a:r>
              <a:rPr lang="zh-TW" altLang="en-US" sz="2000"/>
              <a:t> </a:t>
            </a:r>
            <a:r>
              <a:rPr lang="en-US" altLang="zh-TW" sz="2000"/>
              <a:t>realized</a:t>
            </a:r>
            <a:r>
              <a:rPr lang="zh-TW" altLang="en-US" sz="2000"/>
              <a:t> </a:t>
            </a:r>
            <a:r>
              <a:rPr lang="en-US" altLang="zh-TW" sz="2000"/>
              <a:t>the</a:t>
            </a:r>
            <a:r>
              <a:rPr lang="zh-TW" altLang="en-US" sz="2000"/>
              <a:t> </a:t>
            </a:r>
            <a:r>
              <a:rPr lang="en-US" altLang="zh-TW" sz="2000"/>
              <a:t>m</a:t>
            </a:r>
            <a:r>
              <a:rPr lang="en-HK" sz="2000"/>
              <a:t>ost frequent surface forms for each terminal</a:t>
            </a:r>
          </a:p>
          <a:p>
            <a:pPr lvl="1" fontAlgn="base"/>
            <a:r>
              <a:rPr lang="en-US" altLang="zh-TW" sz="2000"/>
              <a:t>We</a:t>
            </a:r>
            <a:r>
              <a:rPr lang="zh-TW" altLang="en-US" sz="2000"/>
              <a:t> </a:t>
            </a:r>
            <a:r>
              <a:rPr lang="en-US" altLang="zh-TW" sz="2000"/>
              <a:t>did</a:t>
            </a:r>
            <a:r>
              <a:rPr lang="zh-TW" altLang="en-US" sz="2000"/>
              <a:t> </a:t>
            </a:r>
            <a:r>
              <a:rPr lang="en-US" altLang="zh-TW" sz="2000"/>
              <a:t>not</a:t>
            </a:r>
            <a:r>
              <a:rPr lang="zh-TW" altLang="en-US" sz="2000"/>
              <a:t> </a:t>
            </a:r>
            <a:r>
              <a:rPr lang="en-US" altLang="zh-TW" sz="2000"/>
              <a:t>incorporate</a:t>
            </a:r>
            <a:r>
              <a:rPr lang="zh-TW" altLang="en-US" sz="2000"/>
              <a:t> </a:t>
            </a:r>
            <a:r>
              <a:rPr lang="en-US" altLang="zh-TW" sz="2000"/>
              <a:t>much</a:t>
            </a:r>
            <a:r>
              <a:rPr lang="zh-TW" altLang="en-US" sz="2000"/>
              <a:t> </a:t>
            </a:r>
            <a:r>
              <a:rPr lang="en-US" altLang="zh-TW" sz="2000"/>
              <a:t>linguistic</a:t>
            </a:r>
            <a:r>
              <a:rPr lang="zh-TW" altLang="en-US" sz="2000"/>
              <a:t> </a:t>
            </a:r>
            <a:r>
              <a:rPr lang="en-US" altLang="zh-TW" sz="2000"/>
              <a:t>knowledge</a:t>
            </a:r>
            <a:endParaRPr lang="en-HK" sz="2000"/>
          </a:p>
          <a:p>
            <a:pPr fontAlgn="base"/>
            <a:r>
              <a:rPr lang="en-US" altLang="zh-TW" sz="2400"/>
              <a:t>(S)HRG</a:t>
            </a:r>
            <a:r>
              <a:rPr lang="zh-TW" altLang="en-US" sz="2400"/>
              <a:t> </a:t>
            </a:r>
            <a:r>
              <a:rPr lang="en-US" altLang="zh-TW" sz="2400"/>
              <a:t>p</a:t>
            </a:r>
            <a:r>
              <a:rPr lang="en-HK" sz="2400"/>
              <a:t>arser</a:t>
            </a:r>
          </a:p>
          <a:p>
            <a:pPr lvl="1" fontAlgn="base"/>
            <a:r>
              <a:rPr lang="en-US" altLang="zh-TW" sz="2000"/>
              <a:t>This</a:t>
            </a:r>
            <a:r>
              <a:rPr lang="zh-TW" altLang="en-US" sz="2000"/>
              <a:t> </a:t>
            </a:r>
            <a:r>
              <a:rPr lang="en-US" altLang="zh-TW" sz="2000"/>
              <a:t>work</a:t>
            </a:r>
            <a:r>
              <a:rPr lang="zh-TW" altLang="en-US" sz="2000"/>
              <a:t> </a:t>
            </a:r>
            <a:r>
              <a:rPr lang="en-US" altLang="zh-TW" sz="2000"/>
              <a:t>focuses</a:t>
            </a:r>
            <a:r>
              <a:rPr lang="zh-TW" altLang="en-US" sz="2000"/>
              <a:t> </a:t>
            </a:r>
            <a:r>
              <a:rPr lang="en-US" altLang="zh-TW" sz="2000"/>
              <a:t>on</a:t>
            </a:r>
            <a:r>
              <a:rPr lang="zh-TW" altLang="en-US" sz="2000"/>
              <a:t> </a:t>
            </a:r>
            <a:r>
              <a:rPr lang="en-US" altLang="zh-TW" sz="2000"/>
              <a:t>correctness</a:t>
            </a:r>
            <a:r>
              <a:rPr lang="zh-TW" altLang="en-US" sz="2000"/>
              <a:t> </a:t>
            </a:r>
            <a:r>
              <a:rPr lang="en-US" altLang="zh-TW" sz="2000"/>
              <a:t>rather</a:t>
            </a:r>
            <a:r>
              <a:rPr lang="zh-TW" altLang="en-US" sz="2000"/>
              <a:t> </a:t>
            </a:r>
            <a:r>
              <a:rPr lang="en-US" altLang="zh-TW" sz="2000"/>
              <a:t>than</a:t>
            </a:r>
            <a:r>
              <a:rPr lang="zh-TW" altLang="en-US" sz="2000"/>
              <a:t> </a:t>
            </a:r>
            <a:r>
              <a:rPr lang="en-US" altLang="zh-TW" sz="2000"/>
              <a:t>efficiency.</a:t>
            </a:r>
            <a:endParaRPr lang="en-HK" sz="2000"/>
          </a:p>
          <a:p>
            <a:pPr lvl="1" fontAlgn="base"/>
            <a:r>
              <a:rPr lang="en-HK" sz="2000"/>
              <a:t>Ye and Sun (2020)</a:t>
            </a:r>
            <a:r>
              <a:rPr lang="zh-TW" altLang="en-US" sz="2000"/>
              <a:t> </a:t>
            </a:r>
            <a:r>
              <a:rPr lang="en-US" altLang="zh-TW" sz="2000"/>
              <a:t>developed</a:t>
            </a:r>
            <a:r>
              <a:rPr lang="zh-TW" altLang="en-US" sz="2000"/>
              <a:t> </a:t>
            </a:r>
            <a:r>
              <a:rPr lang="en-US" altLang="zh-TW" sz="2000"/>
              <a:t>an</a:t>
            </a:r>
            <a:r>
              <a:rPr lang="zh-TW" altLang="en-US" sz="2000"/>
              <a:t> </a:t>
            </a:r>
            <a:r>
              <a:rPr lang="en-US" altLang="zh-TW" sz="2000"/>
              <a:t>efficient</a:t>
            </a:r>
            <a:r>
              <a:rPr lang="zh-TW" altLang="en-US" sz="2000"/>
              <a:t> </a:t>
            </a:r>
            <a:r>
              <a:rPr lang="en-US" altLang="zh-TW" sz="2000"/>
              <a:t>HRG</a:t>
            </a:r>
            <a:r>
              <a:rPr lang="en-HK" sz="2000"/>
              <a:t> </a:t>
            </a:r>
            <a:r>
              <a:rPr lang="en-US" altLang="zh-TW" sz="2000"/>
              <a:t>parser</a:t>
            </a:r>
            <a:r>
              <a:rPr lang="zh-TW" altLang="en-US" sz="2000"/>
              <a:t> </a:t>
            </a:r>
            <a:r>
              <a:rPr lang="en-US" altLang="zh-TW" sz="2000"/>
              <a:t>on</a:t>
            </a:r>
            <a:r>
              <a:rPr lang="zh-TW" altLang="en-US" sz="2000"/>
              <a:t> </a:t>
            </a:r>
            <a:r>
              <a:rPr lang="en-US" altLang="zh-TW" sz="2000"/>
              <a:t>EDS</a:t>
            </a:r>
            <a:r>
              <a:rPr lang="zh-TW" altLang="en-US" sz="2000"/>
              <a:t> </a:t>
            </a:r>
            <a:r>
              <a:rPr lang="en-US" altLang="zh-TW" sz="2000"/>
              <a:t>(a</a:t>
            </a:r>
            <a:r>
              <a:rPr lang="zh-TW" altLang="en-US" sz="2000"/>
              <a:t> </a:t>
            </a:r>
            <a:r>
              <a:rPr lang="en-US" altLang="zh-TW" sz="2000"/>
              <a:t>close</a:t>
            </a:r>
            <a:r>
              <a:rPr lang="zh-TW" altLang="en-US" sz="2000"/>
              <a:t> </a:t>
            </a:r>
            <a:r>
              <a:rPr lang="en-US" altLang="zh-TW" sz="2000"/>
              <a:t>equivalent</a:t>
            </a:r>
            <a:r>
              <a:rPr lang="zh-TW" altLang="en-US" sz="2000"/>
              <a:t> </a:t>
            </a:r>
            <a:r>
              <a:rPr lang="en-US" altLang="zh-TW" sz="2000"/>
              <a:t>to</a:t>
            </a:r>
            <a:r>
              <a:rPr lang="zh-TW" altLang="en-US" sz="2000"/>
              <a:t> </a:t>
            </a:r>
            <a:r>
              <a:rPr lang="en-US" altLang="zh-TW" sz="2000"/>
              <a:t>DMRS,</a:t>
            </a:r>
            <a:r>
              <a:rPr lang="zh-TW" altLang="en-US" sz="2000"/>
              <a:t> </a:t>
            </a:r>
            <a:r>
              <a:rPr lang="en-US" altLang="zh-TW" sz="2000"/>
              <a:t>without</a:t>
            </a:r>
            <a:r>
              <a:rPr lang="zh-TW" altLang="en-US" sz="2000"/>
              <a:t> </a:t>
            </a:r>
            <a:r>
              <a:rPr lang="en-US" altLang="zh-TW" sz="2000"/>
              <a:t>scope</a:t>
            </a:r>
            <a:r>
              <a:rPr lang="zh-TW" altLang="en-US" sz="2000"/>
              <a:t> </a:t>
            </a:r>
            <a:r>
              <a:rPr lang="en-US" altLang="zh-TW" sz="2000"/>
              <a:t>information)</a:t>
            </a:r>
            <a:endParaRPr lang="en-HK" altLang="zh-TW" sz="2000"/>
          </a:p>
          <a:p>
            <a:pPr lvl="2" fontAlgn="base"/>
            <a:r>
              <a:rPr lang="en-US" altLang="zh-TW" sz="1800"/>
              <a:t>Different</a:t>
            </a:r>
            <a:r>
              <a:rPr lang="zh-TW" altLang="en-US" sz="1800"/>
              <a:t> </a:t>
            </a:r>
            <a:r>
              <a:rPr lang="en-US" altLang="zh-TW" sz="1800"/>
              <a:t>from</a:t>
            </a:r>
            <a:r>
              <a:rPr lang="zh-TW" altLang="en-US" sz="1800"/>
              <a:t> </a:t>
            </a:r>
            <a:r>
              <a:rPr lang="en-US" altLang="zh-TW" sz="1800"/>
              <a:t>their</a:t>
            </a:r>
            <a:r>
              <a:rPr lang="zh-TW" altLang="en-US" sz="1800"/>
              <a:t> </a:t>
            </a:r>
            <a:r>
              <a:rPr lang="en-US" altLang="zh-TW" sz="1800"/>
              <a:t>implementation,</a:t>
            </a:r>
            <a:r>
              <a:rPr lang="zh-TW" altLang="en-US" sz="1800"/>
              <a:t> </a:t>
            </a:r>
            <a:r>
              <a:rPr lang="en-US" altLang="zh-TW" sz="1800"/>
              <a:t>we:</a:t>
            </a:r>
          </a:p>
          <a:p>
            <a:pPr lvl="3" fontAlgn="base"/>
            <a:r>
              <a:rPr lang="en-HK" sz="1600"/>
              <a:t>retain</a:t>
            </a:r>
            <a:r>
              <a:rPr lang="en-US" altLang="zh-TW" sz="1600"/>
              <a:t>ed</a:t>
            </a:r>
            <a:r>
              <a:rPr lang="en-HK" sz="1600"/>
              <a:t> more than 210 ERG syntactic constructions for precision</a:t>
            </a:r>
          </a:p>
          <a:p>
            <a:pPr lvl="3" fontAlgn="base"/>
            <a:r>
              <a:rPr lang="en-HK" sz="1600"/>
              <a:t>adopt</a:t>
            </a:r>
            <a:r>
              <a:rPr lang="en-US" altLang="zh-TW" sz="1600"/>
              <a:t>ed</a:t>
            </a:r>
            <a:r>
              <a:rPr lang="en-HK" sz="1600"/>
              <a:t> delexicalization for generalization</a:t>
            </a:r>
          </a:p>
          <a:p>
            <a:pPr lvl="3" fontAlgn="base"/>
            <a:r>
              <a:rPr lang="en-HK" sz="1600"/>
              <a:t>both of which increase the search space of parsing and trade efficiency. </a:t>
            </a:r>
          </a:p>
          <a:p>
            <a:pPr lvl="1" fontAlgn="base"/>
            <a:r>
              <a:rPr lang="en-US" altLang="zh-TW" sz="2000"/>
              <a:t>We</a:t>
            </a:r>
            <a:r>
              <a:rPr lang="zh-TW" altLang="en-US" sz="2000"/>
              <a:t> </a:t>
            </a:r>
            <a:r>
              <a:rPr lang="en-US" altLang="zh-TW" sz="2000"/>
              <a:t>added</a:t>
            </a:r>
            <a:r>
              <a:rPr lang="zh-TW" altLang="en-US" sz="2000"/>
              <a:t> </a:t>
            </a:r>
            <a:r>
              <a:rPr lang="en-US" altLang="zh-TW" sz="2000"/>
              <a:t>only</a:t>
            </a:r>
            <a:r>
              <a:rPr lang="zh-TW" altLang="en-US" sz="2000"/>
              <a:t> </a:t>
            </a:r>
            <a:r>
              <a:rPr lang="en-US" altLang="zh-TW" sz="2000"/>
              <a:t>part</a:t>
            </a:r>
            <a:r>
              <a:rPr lang="zh-TW" altLang="en-US" sz="2000"/>
              <a:t> </a:t>
            </a:r>
            <a:r>
              <a:rPr lang="en-US" altLang="zh-TW" sz="2000"/>
              <a:t>of</a:t>
            </a:r>
            <a:r>
              <a:rPr lang="en-HK" sz="2000"/>
              <a:t> MRS </a:t>
            </a:r>
            <a:r>
              <a:rPr lang="en-US" altLang="zh-TW" sz="2000"/>
              <a:t>f</a:t>
            </a:r>
            <a:r>
              <a:rPr lang="en-HK" sz="2000"/>
              <a:t>ramework</a:t>
            </a:r>
            <a:r>
              <a:rPr lang="en-US" altLang="zh-TW" sz="2000"/>
              <a:t>-s</a:t>
            </a:r>
            <a:r>
              <a:rPr lang="en-HK" sz="2000"/>
              <a:t>pecific </a:t>
            </a:r>
            <a:r>
              <a:rPr lang="en-US" altLang="zh-TW" sz="2000"/>
              <a:t>c</a:t>
            </a:r>
            <a:r>
              <a:rPr lang="en-HK" sz="2000"/>
              <a:t>onstraints</a:t>
            </a:r>
            <a:r>
              <a:rPr lang="zh-TW" altLang="en-US" sz="2000"/>
              <a:t> </a:t>
            </a:r>
            <a:r>
              <a:rPr lang="en-US" altLang="zh-TW" sz="2000"/>
              <a:t>for</a:t>
            </a:r>
            <a:r>
              <a:rPr lang="zh-TW" altLang="en-US" sz="2000"/>
              <a:t> </a:t>
            </a:r>
            <a:r>
              <a:rPr lang="en-US" altLang="zh-TW" sz="2000"/>
              <a:t>composition</a:t>
            </a:r>
          </a:p>
          <a:p>
            <a:pPr lvl="2" fontAlgn="base"/>
            <a:r>
              <a:rPr lang="en-US" altLang="zh-TW" sz="1600"/>
              <a:t>More</a:t>
            </a:r>
            <a:r>
              <a:rPr lang="zh-TW" altLang="en-US" sz="1600"/>
              <a:t> </a:t>
            </a:r>
            <a:r>
              <a:rPr lang="en-US" altLang="zh-TW" sz="1600"/>
              <a:t>constraints</a:t>
            </a:r>
            <a:r>
              <a:rPr lang="zh-TW" altLang="en-US" sz="1600"/>
              <a:t> </a:t>
            </a:r>
            <a:r>
              <a:rPr lang="en-US" altLang="zh-TW" sz="1600"/>
              <a:t>should</a:t>
            </a:r>
            <a:r>
              <a:rPr lang="zh-TW" altLang="en-US" sz="1600"/>
              <a:t> </a:t>
            </a:r>
            <a:r>
              <a:rPr lang="en-US" altLang="zh-TW" sz="1600"/>
              <a:t>further</a:t>
            </a:r>
            <a:r>
              <a:rPr lang="zh-TW" altLang="en-US" sz="1600"/>
              <a:t> </a:t>
            </a:r>
            <a:r>
              <a:rPr lang="en-US" altLang="zh-TW" sz="1600"/>
              <a:t>constrain</a:t>
            </a:r>
            <a:r>
              <a:rPr lang="zh-TW" altLang="en-US" sz="1600"/>
              <a:t> </a:t>
            </a:r>
            <a:r>
              <a:rPr lang="en-US" altLang="zh-TW" sz="1600"/>
              <a:t>the</a:t>
            </a:r>
            <a:r>
              <a:rPr lang="zh-TW" altLang="en-US" sz="1600"/>
              <a:t> </a:t>
            </a:r>
            <a:r>
              <a:rPr lang="en-US" altLang="zh-TW" sz="1600"/>
              <a:t>search</a:t>
            </a:r>
            <a:r>
              <a:rPr lang="zh-TW" altLang="en-US" sz="1600"/>
              <a:t> </a:t>
            </a:r>
            <a:r>
              <a:rPr lang="en-US" altLang="zh-TW" sz="1600"/>
              <a:t>space</a:t>
            </a:r>
          </a:p>
          <a:p>
            <a:pPr lvl="1" fontAlgn="base"/>
            <a:r>
              <a:rPr lang="en-US" altLang="zh-TW" sz="2000"/>
              <a:t>There</a:t>
            </a:r>
            <a:r>
              <a:rPr lang="zh-TW" altLang="en-US" sz="2000"/>
              <a:t> </a:t>
            </a:r>
            <a:r>
              <a:rPr lang="en-US" altLang="zh-TW" sz="2000"/>
              <a:t>are</a:t>
            </a:r>
            <a:r>
              <a:rPr lang="zh-TW" altLang="en-US" sz="2000"/>
              <a:t> </a:t>
            </a:r>
            <a:r>
              <a:rPr lang="en-US" altLang="zh-TW" sz="2000"/>
              <a:t>more</a:t>
            </a:r>
            <a:r>
              <a:rPr lang="zh-TW" altLang="en-US" sz="2000"/>
              <a:t> </a:t>
            </a:r>
            <a:r>
              <a:rPr lang="en-US" altLang="zh-TW" sz="2000"/>
              <a:t>relevant</a:t>
            </a:r>
            <a:r>
              <a:rPr lang="zh-TW" altLang="en-US" sz="2000"/>
              <a:t> </a:t>
            </a:r>
            <a:r>
              <a:rPr lang="en-US" altLang="zh-TW" sz="2000"/>
              <a:t>optimization</a:t>
            </a:r>
            <a:r>
              <a:rPr lang="zh-TW" altLang="en-US" sz="2000"/>
              <a:t> </a:t>
            </a:r>
            <a:r>
              <a:rPr lang="en-US" altLang="zh-TW" sz="2000"/>
              <a:t>technique</a:t>
            </a:r>
            <a:r>
              <a:rPr lang="zh-TW" altLang="en-US" sz="2000"/>
              <a:t> </a:t>
            </a:r>
            <a:r>
              <a:rPr lang="en-US" altLang="zh-TW" sz="2000"/>
              <a:t>for</a:t>
            </a:r>
            <a:r>
              <a:rPr lang="zh-TW" altLang="en-US" sz="2000"/>
              <a:t> </a:t>
            </a:r>
            <a:r>
              <a:rPr lang="en-US" altLang="zh-TW" sz="2000"/>
              <a:t>efficiency</a:t>
            </a:r>
            <a:r>
              <a:rPr lang="zh-TW" altLang="en-US" sz="2000"/>
              <a:t> </a:t>
            </a:r>
            <a:r>
              <a:rPr lang="en-US" altLang="zh-TW" sz="2000"/>
              <a:t>we</a:t>
            </a:r>
            <a:r>
              <a:rPr lang="zh-TW" altLang="en-US" sz="2000"/>
              <a:t> </a:t>
            </a:r>
            <a:r>
              <a:rPr lang="en-US" altLang="zh-TW" sz="2000"/>
              <a:t>did</a:t>
            </a:r>
            <a:r>
              <a:rPr lang="zh-TW" altLang="en-US" sz="2000"/>
              <a:t> </a:t>
            </a:r>
            <a:r>
              <a:rPr lang="en-US" altLang="zh-TW" sz="2000"/>
              <a:t>not</a:t>
            </a:r>
            <a:r>
              <a:rPr lang="zh-TW" altLang="en-US" sz="2000"/>
              <a:t> </a:t>
            </a:r>
            <a:r>
              <a:rPr lang="en-US" altLang="zh-TW" sz="2000"/>
              <a:t>experiment</a:t>
            </a:r>
            <a:r>
              <a:rPr lang="zh-TW" altLang="en-US" sz="2000"/>
              <a:t> </a:t>
            </a:r>
            <a:r>
              <a:rPr lang="en-US" altLang="zh-TW" sz="2000"/>
              <a:t>with,</a:t>
            </a:r>
            <a:r>
              <a:rPr lang="zh-TW" altLang="en-US" sz="2000"/>
              <a:t> </a:t>
            </a:r>
            <a:r>
              <a:rPr lang="en-US" altLang="zh-TW" sz="2000"/>
              <a:t>e.g.,</a:t>
            </a:r>
            <a:r>
              <a:rPr lang="zh-TW" altLang="en-US" sz="2000"/>
              <a:t> </a:t>
            </a:r>
            <a:r>
              <a:rPr lang="en-US" altLang="zh-TW" sz="2000"/>
              <a:t>d</a:t>
            </a:r>
            <a:r>
              <a:rPr lang="en-HK" sz="2000"/>
              <a:t>elayed </a:t>
            </a:r>
            <a:r>
              <a:rPr lang="en-US" altLang="zh-TW" sz="2000"/>
              <a:t>m</a:t>
            </a:r>
            <a:r>
              <a:rPr lang="en-HK" sz="2000"/>
              <a:t>odifier </a:t>
            </a:r>
            <a:r>
              <a:rPr lang="en-US" altLang="zh-TW" sz="2000"/>
              <a:t>i</a:t>
            </a:r>
            <a:r>
              <a:rPr lang="en-HK" sz="2000"/>
              <a:t>nsertion</a:t>
            </a:r>
          </a:p>
        </p:txBody>
      </p:sp>
    </p:spTree>
    <p:extLst>
      <p:ext uri="{BB962C8B-B14F-4D97-AF65-F5344CB8AC3E}">
        <p14:creationId xmlns:p14="http://schemas.microsoft.com/office/powerpoint/2010/main" val="11853942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C48E7-5336-6D48-B716-C7644D705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000000"/>
                </a:solidFill>
              </a:rPr>
              <a:t>Discussion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BFBC0-87DA-2944-A50B-7957F24C1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56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B9BEDD-D23D-F249-94A0-8400B9E49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0925"/>
            <a:ext cx="10515600" cy="4376995"/>
          </a:xfrm>
        </p:spPr>
        <p:txBody>
          <a:bodyPr>
            <a:normAutofit/>
          </a:bodyPr>
          <a:lstStyle/>
          <a:p>
            <a:pPr fontAlgn="base"/>
            <a:r>
              <a:rPr lang="en-US" altLang="zh-TW" sz="2000"/>
              <a:t>Data-driven</a:t>
            </a:r>
            <a:r>
              <a:rPr lang="zh-TW" altLang="en-US" sz="2000"/>
              <a:t> </a:t>
            </a:r>
            <a:r>
              <a:rPr lang="en-US" altLang="zh-TW" sz="2000"/>
              <a:t>a</a:t>
            </a:r>
            <a:r>
              <a:rPr lang="en-HK" sz="2000"/>
              <a:t>pproximation</a:t>
            </a:r>
            <a:r>
              <a:rPr lang="zh-TW" altLang="en-US" sz="2000"/>
              <a:t> </a:t>
            </a:r>
            <a:r>
              <a:rPr lang="en-US" altLang="zh-TW" sz="2000"/>
              <a:t>vs.</a:t>
            </a:r>
            <a:r>
              <a:rPr lang="zh-TW" altLang="en-US" sz="2000"/>
              <a:t> </a:t>
            </a:r>
            <a:r>
              <a:rPr lang="en-US" altLang="zh-TW" sz="2000"/>
              <a:t>expressing</a:t>
            </a:r>
            <a:r>
              <a:rPr lang="zh-TW" altLang="en-US" sz="2000"/>
              <a:t> </a:t>
            </a:r>
            <a:r>
              <a:rPr lang="en-US" altLang="zh-TW" sz="2000"/>
              <a:t>a</a:t>
            </a:r>
            <a:r>
              <a:rPr lang="zh-TW" altLang="en-US" sz="2000"/>
              <a:t> </a:t>
            </a:r>
            <a:r>
              <a:rPr lang="en-US" altLang="zh-TW" sz="2000"/>
              <a:t>foreign</a:t>
            </a:r>
            <a:r>
              <a:rPr lang="zh-TW" altLang="en-US" sz="2000"/>
              <a:t> </a:t>
            </a:r>
            <a:r>
              <a:rPr lang="en-US" altLang="zh-TW" sz="2000"/>
              <a:t>grammar</a:t>
            </a:r>
            <a:endParaRPr lang="en-HK" sz="2000"/>
          </a:p>
          <a:p>
            <a:pPr lvl="1" fontAlgn="base"/>
            <a:r>
              <a:rPr lang="en-US" altLang="zh-TW" sz="1800"/>
              <a:t>Former: Approaching</a:t>
            </a:r>
            <a:r>
              <a:rPr lang="zh-TW" altLang="en-US" sz="1800"/>
              <a:t> </a:t>
            </a:r>
            <a:r>
              <a:rPr lang="en-US" altLang="zh-TW" sz="1800"/>
              <a:t>an</a:t>
            </a:r>
            <a:r>
              <a:rPr lang="zh-TW" altLang="en-US" sz="1800"/>
              <a:t> </a:t>
            </a:r>
            <a:r>
              <a:rPr lang="en-US" altLang="zh-TW" sz="1800"/>
              <a:t>SHRG</a:t>
            </a:r>
            <a:r>
              <a:rPr lang="zh-TW" altLang="en-US" sz="1800"/>
              <a:t> </a:t>
            </a:r>
            <a:r>
              <a:rPr lang="en-HK" sz="1800"/>
              <a:t>from the data</a:t>
            </a:r>
            <a:endParaRPr lang="en-US" altLang="zh-TW" sz="1800"/>
          </a:p>
          <a:p>
            <a:pPr lvl="2" fontAlgn="base"/>
            <a:r>
              <a:rPr lang="en-US" altLang="zh-TW" sz="1600"/>
              <a:t>Some semantic compositions of ERG cannot be captured by our SHRG, e.g., disconnected subgraphs: </a:t>
            </a:r>
          </a:p>
          <a:p>
            <a:pPr lvl="2" fontAlgn="base"/>
            <a:endParaRPr lang="en-US" altLang="zh-TW" sz="1600"/>
          </a:p>
          <a:p>
            <a:pPr lvl="2" fontAlgn="base"/>
            <a:endParaRPr lang="en-US" altLang="zh-TW" sz="1600"/>
          </a:p>
          <a:p>
            <a:pPr lvl="2" fontAlgn="base"/>
            <a:endParaRPr lang="en-US" altLang="zh-TW" sz="1600"/>
          </a:p>
          <a:p>
            <a:pPr lvl="2" fontAlgn="base"/>
            <a:endParaRPr lang="en-US" altLang="zh-TW" sz="1600"/>
          </a:p>
          <a:p>
            <a:pPr lvl="2" fontAlgn="base"/>
            <a:endParaRPr lang="en-US" altLang="zh-TW" sz="1600"/>
          </a:p>
          <a:p>
            <a:pPr lvl="2" fontAlgn="base"/>
            <a:endParaRPr lang="en-US" altLang="zh-TW" sz="1600"/>
          </a:p>
          <a:p>
            <a:pPr lvl="2" fontAlgn="base"/>
            <a:endParaRPr lang="en-US" altLang="zh-TW" sz="1600"/>
          </a:p>
          <a:p>
            <a:pPr lvl="2" fontAlgn="base"/>
            <a:endParaRPr lang="en-US" altLang="zh-TW" sz="1600"/>
          </a:p>
          <a:p>
            <a:pPr lvl="2" fontAlgn="base"/>
            <a:endParaRPr lang="en-US" altLang="zh-TW" sz="1600"/>
          </a:p>
          <a:p>
            <a:pPr lvl="2" fontAlgn="base"/>
            <a:r>
              <a:rPr lang="en-HK" sz="1600"/>
              <a:t>Learning language-specific signals not totally available from the data</a:t>
            </a:r>
          </a:p>
          <a:p>
            <a:pPr lvl="3" fontAlgn="base"/>
            <a:r>
              <a:rPr lang="en-HK" sz="1400"/>
              <a:t>(D)MRS is a semantic</a:t>
            </a:r>
            <a:r>
              <a:rPr lang="en-HK" sz="1400" b="1"/>
              <a:t> </a:t>
            </a:r>
            <a:r>
              <a:rPr lang="en-HK" sz="1400"/>
              <a:t>representation that abstracts syntax away</a:t>
            </a:r>
            <a:r>
              <a:rPr lang="en-US" altLang="zh-TW" sz="1400"/>
              <a:t>,</a:t>
            </a:r>
            <a:r>
              <a:rPr lang="zh-TW" altLang="en-US" sz="1400"/>
              <a:t> </a:t>
            </a:r>
            <a:r>
              <a:rPr lang="en-US" altLang="zh-TW" sz="1400"/>
              <a:t>e</a:t>
            </a:r>
            <a:r>
              <a:rPr lang="en-HK" sz="1400"/>
              <a:t>.g., semantically empty lexical items</a:t>
            </a:r>
          </a:p>
          <a:p>
            <a:pPr lvl="2" fontAlgn="base"/>
            <a:r>
              <a:rPr lang="en-US" altLang="zh-TW" sz="1600"/>
              <a:t>We</a:t>
            </a:r>
            <a:r>
              <a:rPr lang="zh-TW" altLang="en-US" sz="1600"/>
              <a:t> </a:t>
            </a:r>
            <a:r>
              <a:rPr lang="en-US" altLang="zh-TW" sz="1600"/>
              <a:t>have</a:t>
            </a:r>
            <a:r>
              <a:rPr lang="zh-TW" altLang="en-US" sz="1600"/>
              <a:t> </a:t>
            </a:r>
            <a:r>
              <a:rPr lang="en-US" altLang="zh-TW" sz="1600"/>
              <a:t>to</a:t>
            </a:r>
            <a:r>
              <a:rPr lang="zh-TW" altLang="en-US" sz="1600"/>
              <a:t> </a:t>
            </a:r>
            <a:r>
              <a:rPr lang="en-US" altLang="zh-TW" sz="1600"/>
              <a:t>b</a:t>
            </a:r>
            <a:r>
              <a:rPr lang="en-HK" sz="1600"/>
              <a:t>alance between rule sparseness, coverage and correctness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AC0E74D-1358-0243-A6A7-46B8AA1FAED4}"/>
              </a:ext>
            </a:extLst>
          </p:cNvPr>
          <p:cNvGrpSpPr/>
          <p:nvPr/>
        </p:nvGrpSpPr>
        <p:grpSpPr>
          <a:xfrm>
            <a:off x="3106486" y="2784103"/>
            <a:ext cx="6297428" cy="2456764"/>
            <a:chOff x="3106486" y="2885703"/>
            <a:chExt cx="5979027" cy="233254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3F9CDE7-3BAA-DF4D-B62B-988E4C7E2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06486" y="2885703"/>
              <a:ext cx="5979027" cy="2332549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4646AAC-4C09-4143-9C14-F62CB1EC909C}"/>
                </a:ext>
              </a:extLst>
            </p:cNvPr>
            <p:cNvSpPr/>
            <p:nvPr/>
          </p:nvSpPr>
          <p:spPr>
            <a:xfrm>
              <a:off x="3319046" y="4416165"/>
              <a:ext cx="236078" cy="171601"/>
            </a:xfrm>
            <a:prstGeom prst="rect">
              <a:avLst/>
            </a:prstGeom>
            <a:solidFill>
              <a:srgbClr val="1D6FA9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2D82204-5082-5B48-804C-3C5BD833FD95}"/>
                </a:ext>
              </a:extLst>
            </p:cNvPr>
            <p:cNvSpPr/>
            <p:nvPr/>
          </p:nvSpPr>
          <p:spPr>
            <a:xfrm>
              <a:off x="5859921" y="3966177"/>
              <a:ext cx="1321272" cy="148624"/>
            </a:xfrm>
            <a:prstGeom prst="rect">
              <a:avLst/>
            </a:prstGeom>
            <a:solidFill>
              <a:srgbClr val="1D6FA9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E92895F-67AE-684B-ACA3-099A52D89D9E}"/>
                </a:ext>
              </a:extLst>
            </p:cNvPr>
            <p:cNvSpPr/>
            <p:nvPr/>
          </p:nvSpPr>
          <p:spPr>
            <a:xfrm>
              <a:off x="7289328" y="3977665"/>
              <a:ext cx="885093" cy="148624"/>
            </a:xfrm>
            <a:prstGeom prst="rect">
              <a:avLst/>
            </a:prstGeom>
            <a:solidFill>
              <a:schemeClr val="accent2">
                <a:alpha val="32941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046E758-C927-4D48-92AC-8A2AD27E418A}"/>
                </a:ext>
              </a:extLst>
            </p:cNvPr>
            <p:cNvSpPr/>
            <p:nvPr/>
          </p:nvSpPr>
          <p:spPr>
            <a:xfrm>
              <a:off x="8236218" y="3977665"/>
              <a:ext cx="258892" cy="148624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2941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329D108-C00F-BE49-9607-3C1393D7C561}"/>
                </a:ext>
              </a:extLst>
            </p:cNvPr>
            <p:cNvSpPr/>
            <p:nvPr/>
          </p:nvSpPr>
          <p:spPr>
            <a:xfrm>
              <a:off x="8551496" y="3977665"/>
              <a:ext cx="528606" cy="148624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2941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05DC0D3-6FC1-184C-AADF-51E937D276ED}"/>
                </a:ext>
              </a:extLst>
            </p:cNvPr>
            <p:cNvSpPr/>
            <p:nvPr/>
          </p:nvSpPr>
          <p:spPr>
            <a:xfrm>
              <a:off x="4042135" y="4416165"/>
              <a:ext cx="236078" cy="171601"/>
            </a:xfrm>
            <a:prstGeom prst="rect">
              <a:avLst/>
            </a:prstGeom>
            <a:solidFill>
              <a:schemeClr val="accent2">
                <a:alpha val="32941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0FD2F0-01C8-1B4D-B3A1-0A127FED1CA2}"/>
                </a:ext>
              </a:extLst>
            </p:cNvPr>
            <p:cNvSpPr/>
            <p:nvPr/>
          </p:nvSpPr>
          <p:spPr>
            <a:xfrm>
              <a:off x="4537678" y="4107685"/>
              <a:ext cx="236078" cy="171601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2941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0A97290-8BB3-0947-85C8-001FC49C0C57}"/>
                </a:ext>
              </a:extLst>
            </p:cNvPr>
            <p:cNvSpPr/>
            <p:nvPr/>
          </p:nvSpPr>
          <p:spPr>
            <a:xfrm>
              <a:off x="4981908" y="5027196"/>
              <a:ext cx="258058" cy="171601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2941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12463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C48E7-5336-6D48-B716-C7644D705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000000"/>
                </a:solidFill>
              </a:rPr>
              <a:t>Discussion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BFBC0-87DA-2944-A50B-7957F24C1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57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B9BEDD-D23D-F249-94A0-8400B9E49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0925"/>
            <a:ext cx="10515600" cy="4351338"/>
          </a:xfrm>
        </p:spPr>
        <p:txBody>
          <a:bodyPr>
            <a:normAutofit/>
          </a:bodyPr>
          <a:lstStyle/>
          <a:p>
            <a:pPr fontAlgn="base"/>
            <a:r>
              <a:rPr lang="en-US" altLang="zh-TW" sz="2000"/>
              <a:t>Data-driven</a:t>
            </a:r>
            <a:r>
              <a:rPr lang="zh-TW" altLang="en-US" sz="2000"/>
              <a:t> </a:t>
            </a:r>
            <a:r>
              <a:rPr lang="en-US" altLang="zh-TW" sz="2000"/>
              <a:t>a</a:t>
            </a:r>
            <a:r>
              <a:rPr lang="en-HK" sz="2000"/>
              <a:t>pproximation</a:t>
            </a:r>
            <a:r>
              <a:rPr lang="zh-TW" altLang="en-US" sz="2000"/>
              <a:t> </a:t>
            </a:r>
            <a:r>
              <a:rPr lang="en-US" altLang="zh-TW" sz="2000"/>
              <a:t>vs.</a:t>
            </a:r>
            <a:r>
              <a:rPr lang="zh-TW" altLang="en-US" sz="2000"/>
              <a:t> </a:t>
            </a:r>
            <a:r>
              <a:rPr lang="en-US" altLang="zh-TW" sz="2000"/>
              <a:t>expressing</a:t>
            </a:r>
            <a:r>
              <a:rPr lang="zh-TW" altLang="en-US" sz="2000"/>
              <a:t> </a:t>
            </a:r>
            <a:r>
              <a:rPr lang="en-US" altLang="zh-TW" sz="2000"/>
              <a:t>a</a:t>
            </a:r>
            <a:r>
              <a:rPr lang="zh-TW" altLang="en-US" sz="2000"/>
              <a:t> </a:t>
            </a:r>
            <a:r>
              <a:rPr lang="en-US" altLang="zh-TW" sz="2000"/>
              <a:t>foreign</a:t>
            </a:r>
            <a:r>
              <a:rPr lang="zh-TW" altLang="en-US" sz="2000"/>
              <a:t> </a:t>
            </a:r>
            <a:r>
              <a:rPr lang="en-US" altLang="zh-TW" sz="2000"/>
              <a:t>grammar</a:t>
            </a:r>
            <a:endParaRPr lang="en-HK" sz="2000"/>
          </a:p>
          <a:p>
            <a:pPr lvl="1" fontAlgn="base"/>
            <a:r>
              <a:rPr lang="en-US" altLang="zh-TW" sz="1800"/>
              <a:t>Latter:</a:t>
            </a:r>
            <a:r>
              <a:rPr lang="en-HK" altLang="zh-TW" sz="1800"/>
              <a:t> </a:t>
            </a:r>
            <a:r>
              <a:rPr lang="en-US" altLang="zh-TW" sz="1600"/>
              <a:t>Approaching</a:t>
            </a:r>
            <a:r>
              <a:rPr lang="zh-TW" altLang="en-US" sz="1600"/>
              <a:t> </a:t>
            </a:r>
            <a:r>
              <a:rPr lang="en-US" altLang="zh-TW" sz="1600"/>
              <a:t>an</a:t>
            </a:r>
            <a:r>
              <a:rPr lang="zh-TW" altLang="en-US" sz="1600"/>
              <a:t> </a:t>
            </a:r>
            <a:r>
              <a:rPr lang="en-US" altLang="zh-TW" sz="1600"/>
              <a:t>SHRG</a:t>
            </a:r>
            <a:r>
              <a:rPr lang="zh-TW" altLang="en-US" sz="1600"/>
              <a:t> </a:t>
            </a:r>
            <a:r>
              <a:rPr lang="en-HK" sz="1600"/>
              <a:t>from the ERG</a:t>
            </a:r>
          </a:p>
          <a:p>
            <a:pPr lvl="2" fontAlgn="base"/>
            <a:r>
              <a:rPr lang="en-US" altLang="zh-TW" sz="1600"/>
              <a:t>The</a:t>
            </a:r>
            <a:r>
              <a:rPr lang="zh-TW" altLang="en-US" sz="1600"/>
              <a:t> </a:t>
            </a:r>
            <a:r>
              <a:rPr lang="en-HK" sz="1600"/>
              <a:t>problem </a:t>
            </a:r>
            <a:r>
              <a:rPr lang="en-US" altLang="zh-TW" sz="1600"/>
              <a:t>then</a:t>
            </a:r>
            <a:r>
              <a:rPr lang="zh-TW" altLang="en-US" sz="1600"/>
              <a:t> </a:t>
            </a:r>
            <a:r>
              <a:rPr lang="en-US" altLang="zh-TW" sz="1600"/>
              <a:t>turns</a:t>
            </a:r>
            <a:r>
              <a:rPr lang="zh-TW" altLang="en-US" sz="1600"/>
              <a:t> </a:t>
            </a:r>
            <a:r>
              <a:rPr lang="en-HK" sz="1600"/>
              <a:t>to: </a:t>
            </a:r>
            <a:r>
              <a:rPr lang="en-US" sz="1600"/>
              <a:t>C</a:t>
            </a:r>
            <a:r>
              <a:rPr lang="en-HK" sz="1600"/>
              <a:t>ould we ‘map’ ERG to an </a:t>
            </a:r>
            <a:r>
              <a:rPr lang="en-US" altLang="zh-TW" sz="1600"/>
              <a:t>‘</a:t>
            </a:r>
            <a:r>
              <a:rPr lang="en-HK" sz="1600"/>
              <a:t>appropriate</a:t>
            </a:r>
            <a:r>
              <a:rPr lang="en-US" altLang="zh-TW" sz="1600"/>
              <a:t>’</a:t>
            </a:r>
            <a:r>
              <a:rPr lang="en-HK" sz="1600"/>
              <a:t> SHRG</a:t>
            </a:r>
          </a:p>
          <a:p>
            <a:pPr lvl="3" fontAlgn="base"/>
            <a:r>
              <a:rPr lang="en-HK" sz="1400"/>
              <a:t>The edges in an SHRG rule are predicate-agnostic</a:t>
            </a:r>
          </a:p>
          <a:p>
            <a:pPr lvl="3" fontAlgn="base"/>
            <a:r>
              <a:rPr lang="en-US" altLang="zh-TW" sz="1400"/>
              <a:t>Semantic compositions of ERG not captured by SHRG</a:t>
            </a:r>
          </a:p>
          <a:p>
            <a:pPr lvl="3" fontAlgn="base"/>
            <a:r>
              <a:rPr lang="en-US" sz="1400"/>
              <a:t>Composition constraints—</a:t>
            </a:r>
            <a:r>
              <a:rPr lang="en-US" altLang="zh-TW" sz="1400"/>
              <a:t>We</a:t>
            </a:r>
            <a:r>
              <a:rPr lang="zh-TW" altLang="en-US" sz="1400"/>
              <a:t> </a:t>
            </a:r>
            <a:r>
              <a:rPr lang="en-US" altLang="zh-TW" sz="1400"/>
              <a:t>added</a:t>
            </a:r>
            <a:r>
              <a:rPr lang="zh-TW" altLang="en-US" sz="1400"/>
              <a:t> </a:t>
            </a:r>
            <a:r>
              <a:rPr lang="en-US" altLang="zh-TW" sz="1400"/>
              <a:t>only</a:t>
            </a:r>
            <a:r>
              <a:rPr lang="zh-TW" altLang="en-US" sz="1400"/>
              <a:t> </a:t>
            </a:r>
            <a:r>
              <a:rPr lang="en-US" altLang="zh-TW" sz="1400"/>
              <a:t>part</a:t>
            </a:r>
            <a:r>
              <a:rPr lang="zh-TW" altLang="en-US" sz="1400"/>
              <a:t> </a:t>
            </a:r>
            <a:r>
              <a:rPr lang="en-US" altLang="zh-TW" sz="1400"/>
              <a:t>of</a:t>
            </a:r>
            <a:r>
              <a:rPr lang="en-HK" sz="1400"/>
              <a:t> MRS </a:t>
            </a:r>
            <a:r>
              <a:rPr lang="en-US" altLang="zh-TW" sz="1400"/>
              <a:t>f</a:t>
            </a:r>
            <a:r>
              <a:rPr lang="en-HK" sz="1400"/>
              <a:t>ramework</a:t>
            </a:r>
            <a:r>
              <a:rPr lang="en-US" altLang="zh-TW" sz="1400"/>
              <a:t>-s</a:t>
            </a:r>
            <a:r>
              <a:rPr lang="en-HK" sz="1400"/>
              <a:t>pecific </a:t>
            </a:r>
            <a:r>
              <a:rPr lang="en-US" altLang="zh-TW" sz="1400"/>
              <a:t>c</a:t>
            </a:r>
            <a:r>
              <a:rPr lang="en-HK" sz="1400"/>
              <a:t>onstraints</a:t>
            </a:r>
            <a:r>
              <a:rPr lang="zh-TW" altLang="en-US" sz="1400"/>
              <a:t> </a:t>
            </a:r>
            <a:r>
              <a:rPr lang="en-US" altLang="zh-TW" sz="1400"/>
              <a:t>for</a:t>
            </a:r>
            <a:r>
              <a:rPr lang="zh-TW" altLang="en-US" sz="1400"/>
              <a:t> </a:t>
            </a:r>
            <a:r>
              <a:rPr lang="en-US" altLang="zh-TW" sz="1400"/>
              <a:t>composition,</a:t>
            </a:r>
            <a:r>
              <a:rPr lang="zh-TW" altLang="en-US" sz="1400"/>
              <a:t> </a:t>
            </a:r>
            <a:r>
              <a:rPr lang="en-US" altLang="zh-TW" sz="1400"/>
              <a:t>namely</a:t>
            </a:r>
            <a:r>
              <a:rPr lang="zh-TW" altLang="en-US" sz="1400"/>
              <a:t> </a:t>
            </a:r>
            <a:r>
              <a:rPr lang="en-US" altLang="zh-TW" sz="1400"/>
              <a:t>the</a:t>
            </a:r>
            <a:r>
              <a:rPr lang="zh-TW" altLang="en-US" sz="1400"/>
              <a:t> </a:t>
            </a:r>
            <a:r>
              <a:rPr lang="en-US" altLang="zh-TW" sz="1400"/>
              <a:t>availability</a:t>
            </a:r>
            <a:r>
              <a:rPr lang="zh-TW" altLang="en-US" sz="1400"/>
              <a:t> </a:t>
            </a:r>
            <a:r>
              <a:rPr lang="en-US" altLang="zh-TW" sz="1400"/>
              <a:t>of</a:t>
            </a:r>
            <a:r>
              <a:rPr lang="zh-TW" altLang="en-US" sz="1400"/>
              <a:t> </a:t>
            </a:r>
            <a:r>
              <a:rPr lang="en-US" altLang="zh-TW" sz="1400"/>
              <a:t>LTOP</a:t>
            </a:r>
            <a:r>
              <a:rPr lang="zh-TW" altLang="en-US" sz="1400"/>
              <a:t> </a:t>
            </a:r>
            <a:r>
              <a:rPr lang="en-US" altLang="zh-TW" sz="1400"/>
              <a:t>and</a:t>
            </a:r>
            <a:r>
              <a:rPr lang="zh-TW" altLang="en-US" sz="1400"/>
              <a:t> </a:t>
            </a:r>
            <a:r>
              <a:rPr lang="en-US" altLang="zh-TW" sz="1400"/>
              <a:t>INDEX</a:t>
            </a:r>
            <a:r>
              <a:rPr lang="zh-TW" altLang="en-US" sz="1400"/>
              <a:t> </a:t>
            </a:r>
            <a:r>
              <a:rPr lang="en-US" altLang="zh-TW" sz="1400"/>
              <a:t>during</a:t>
            </a:r>
            <a:r>
              <a:rPr lang="zh-TW" altLang="en-US" sz="1400"/>
              <a:t> </a:t>
            </a:r>
            <a:r>
              <a:rPr lang="en-US" altLang="zh-TW" sz="1400"/>
              <a:t>compositions;</a:t>
            </a:r>
            <a:r>
              <a:rPr lang="zh-TW" altLang="en-US" sz="1400"/>
              <a:t> </a:t>
            </a:r>
            <a:r>
              <a:rPr lang="en-US" altLang="zh-TW" sz="1400"/>
              <a:t>incorporating</a:t>
            </a:r>
            <a:r>
              <a:rPr lang="zh-TW" altLang="en-US" sz="1400"/>
              <a:t> </a:t>
            </a:r>
            <a:r>
              <a:rPr lang="en-US" altLang="zh-TW" sz="1400"/>
              <a:t>the</a:t>
            </a:r>
            <a:r>
              <a:rPr lang="zh-TW" altLang="en-US" sz="1400"/>
              <a:t> </a:t>
            </a:r>
            <a:r>
              <a:rPr lang="en-US" altLang="zh-TW" sz="1400"/>
              <a:t>rest</a:t>
            </a:r>
            <a:r>
              <a:rPr lang="zh-TW" altLang="en-US" sz="1400"/>
              <a:t> </a:t>
            </a:r>
            <a:r>
              <a:rPr lang="en-US" altLang="zh-TW" sz="1400"/>
              <a:t>is</a:t>
            </a:r>
            <a:r>
              <a:rPr lang="zh-TW" altLang="en-US" sz="1400"/>
              <a:t> </a:t>
            </a:r>
            <a:r>
              <a:rPr lang="en-US" altLang="zh-TW" sz="1400"/>
              <a:t>still</a:t>
            </a:r>
            <a:r>
              <a:rPr lang="zh-TW" altLang="en-US" sz="1400"/>
              <a:t> </a:t>
            </a:r>
            <a:r>
              <a:rPr lang="en-US" altLang="zh-TW" sz="1400"/>
              <a:t>an</a:t>
            </a:r>
            <a:r>
              <a:rPr lang="zh-TW" altLang="en-US" sz="1400"/>
              <a:t> </a:t>
            </a:r>
            <a:r>
              <a:rPr lang="en-US" altLang="zh-TW" sz="1400"/>
              <a:t>open</a:t>
            </a:r>
            <a:r>
              <a:rPr lang="zh-TW" altLang="en-US" sz="1400"/>
              <a:t> </a:t>
            </a:r>
            <a:r>
              <a:rPr lang="en-US" altLang="zh-TW" sz="1400"/>
              <a:t>question</a:t>
            </a:r>
            <a:r>
              <a:rPr lang="en-US" altLang="zh-TW" sz="1600"/>
              <a:t>.</a:t>
            </a:r>
            <a:endParaRPr lang="en-HK" sz="1400"/>
          </a:p>
          <a:p>
            <a:pPr lvl="2" fontAlgn="base"/>
            <a:r>
              <a:rPr lang="en-HK" sz="1600"/>
              <a:t>If yes, what are the benefits of such a map?</a:t>
            </a:r>
          </a:p>
        </p:txBody>
      </p:sp>
    </p:spTree>
    <p:extLst>
      <p:ext uri="{BB962C8B-B14F-4D97-AF65-F5344CB8AC3E}">
        <p14:creationId xmlns:p14="http://schemas.microsoft.com/office/powerpoint/2010/main" val="41321126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C48E7-5336-6D48-B716-C7644D705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Summary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BFBC0-87DA-2944-A50B-7957F24C1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58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B9BEDD-D23D-F249-94A0-8400B9E49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0925"/>
            <a:ext cx="10515600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400" dirty="0"/>
              <a:t>D</a:t>
            </a:r>
            <a:r>
              <a:rPr lang="en-HK" sz="2400" dirty="0"/>
              <a:t>erivation</a:t>
            </a:r>
            <a:r>
              <a:rPr lang="zh-TW" altLang="en-US" sz="2400" dirty="0"/>
              <a:t> </a:t>
            </a:r>
            <a:r>
              <a:rPr lang="en-US" altLang="zh-TW" sz="2400" dirty="0"/>
              <a:t>reconstruction</a:t>
            </a:r>
            <a:r>
              <a:rPr lang="en-HK" sz="2400" dirty="0"/>
              <a:t> </a:t>
            </a:r>
            <a:r>
              <a:rPr lang="en-US" altLang="zh-TW" sz="2400" dirty="0"/>
              <a:t>from</a:t>
            </a:r>
            <a:r>
              <a:rPr lang="en-HK" sz="2400" dirty="0"/>
              <a:t> DMRS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/>
              <a:t>MRS</a:t>
            </a:r>
            <a:r>
              <a:rPr lang="en-HK" sz="2400" dirty="0"/>
              <a:t>-specific</a:t>
            </a:r>
            <a:r>
              <a:rPr lang="zh-TW" altLang="en-US" sz="2400" dirty="0"/>
              <a:t> </a:t>
            </a:r>
            <a:r>
              <a:rPr lang="en-US" altLang="zh-TW" sz="2400" dirty="0"/>
              <a:t>adaptations</a:t>
            </a:r>
            <a:r>
              <a:rPr lang="zh-TW" altLang="en-US" sz="2400" dirty="0"/>
              <a:t> </a:t>
            </a:r>
            <a:r>
              <a:rPr lang="en-US" altLang="zh-TW" sz="2400" dirty="0"/>
              <a:t>in</a:t>
            </a:r>
            <a:r>
              <a:rPr lang="zh-TW" altLang="en-US" sz="2400" dirty="0"/>
              <a:t> </a:t>
            </a:r>
            <a:r>
              <a:rPr lang="en-US" altLang="zh-TW" sz="2400" dirty="0"/>
              <a:t>HRG</a:t>
            </a:r>
            <a:endParaRPr lang="en-HK" sz="2400" dirty="0"/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/>
              <a:t>General</a:t>
            </a:r>
            <a:r>
              <a:rPr lang="zh-TW" altLang="en-US" sz="2400" dirty="0"/>
              <a:t> </a:t>
            </a:r>
            <a:r>
              <a:rPr lang="en-US" altLang="zh-TW" sz="2400" dirty="0"/>
              <a:t>c</a:t>
            </a:r>
            <a:r>
              <a:rPr lang="en-HK" sz="2400" dirty="0"/>
              <a:t>ompositional graph-to-tree translation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/>
              <a:t>S</a:t>
            </a:r>
            <a:r>
              <a:rPr lang="en-HK" sz="2400" dirty="0"/>
              <a:t>urface realization </a:t>
            </a:r>
            <a:r>
              <a:rPr lang="en-US" altLang="zh-TW" sz="2400" dirty="0"/>
              <a:t>with</a:t>
            </a:r>
            <a:r>
              <a:rPr lang="zh-TW" altLang="en-US" sz="2400" dirty="0"/>
              <a:t> </a:t>
            </a:r>
            <a:r>
              <a:rPr lang="en-HK" sz="2400" dirty="0" err="1"/>
              <a:t>explainability</a:t>
            </a:r>
            <a:r>
              <a:rPr lang="en-HK" sz="2400" dirty="0"/>
              <a:t>, syntactic disambiguation</a:t>
            </a:r>
            <a:r>
              <a:rPr lang="en-US" altLang="zh-TW" sz="2400" dirty="0"/>
              <a:t>,</a:t>
            </a:r>
            <a:r>
              <a:rPr lang="zh-TW" altLang="en-US" sz="2400" dirty="0"/>
              <a:t> </a:t>
            </a:r>
            <a:r>
              <a:rPr lang="en-US" altLang="zh-TW" sz="2400" dirty="0"/>
              <a:t>and</a:t>
            </a:r>
            <a:r>
              <a:rPr lang="zh-TW" altLang="en-US" sz="2400" dirty="0"/>
              <a:t> </a:t>
            </a:r>
            <a:r>
              <a:rPr lang="en-US" altLang="zh-TW" sz="2400" dirty="0"/>
              <a:t>syntactic</a:t>
            </a:r>
            <a:r>
              <a:rPr lang="zh-TW" altLang="en-US" sz="2400" dirty="0"/>
              <a:t> </a:t>
            </a:r>
            <a:r>
              <a:rPr lang="en-HK" sz="2400" dirty="0"/>
              <a:t>variations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027130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C48E7-5336-6D48-B716-C7644D705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000000"/>
                </a:solidFill>
              </a:rPr>
              <a:t>Thank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you!</a:t>
            </a:r>
            <a:endParaRPr lang="en-US" sz="2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B9BEDD-D23D-F249-94A0-8400B9E498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Q&amp;A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BFBC0-87DA-2944-A50B-7957F24C1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903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C4AA3-D652-934F-A98E-4EC05A99E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to Tree/Text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067B2-BD27-1641-90F5-F4700BC83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6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DBC67D-BF54-C945-929D-51DA9521F386}"/>
              </a:ext>
            </a:extLst>
          </p:cNvPr>
          <p:cNvSpPr/>
          <p:nvPr/>
        </p:nvSpPr>
        <p:spPr>
          <a:xfrm>
            <a:off x="1281078" y="4155527"/>
            <a:ext cx="2964017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zh-TW" sz="2400" i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Some</a:t>
            </a:r>
            <a:r>
              <a:rPr lang="zh-TW" altLang="en-US" sz="2400" i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TW" sz="2400" i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boys</a:t>
            </a:r>
            <a:r>
              <a:rPr lang="zh-TW" altLang="en-US" sz="2400" i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TW" sz="2400" i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want</a:t>
            </a:r>
            <a:r>
              <a:rPr lang="zh-TW" altLang="en-US" sz="2400" i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TW" sz="2400" i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</a:t>
            </a:r>
            <a:r>
              <a:rPr lang="zh-TW" altLang="en-US" sz="2400" i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TW" sz="2400" i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go.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5A0FABE-DF9B-A443-80F9-0B8069D24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814" y="2644200"/>
            <a:ext cx="3708565" cy="157957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4EBAAE-0D3B-A949-B778-C7FE7396D812}"/>
              </a:ext>
            </a:extLst>
          </p:cNvPr>
          <p:cNvCxnSpPr>
            <a:cxnSpLocks/>
          </p:cNvCxnSpPr>
          <p:nvPr/>
        </p:nvCxnSpPr>
        <p:spPr>
          <a:xfrm flipH="1">
            <a:off x="4604657" y="3504668"/>
            <a:ext cx="2638800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Content Placeholder 10">
            <a:extLst>
              <a:ext uri="{FF2B5EF4-FFF2-40B4-BE49-F238E27FC236}">
                <a16:creationId xmlns:a16="http://schemas.microsoft.com/office/drawing/2014/main" id="{DC7ADD36-FA4B-D740-91DF-E68640975F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55660" y="2067817"/>
            <a:ext cx="2887698" cy="2105613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9225105-B2C4-614E-824D-E921C313C9BA}"/>
              </a:ext>
            </a:extLst>
          </p:cNvPr>
          <p:cNvSpPr/>
          <p:nvPr/>
        </p:nvSpPr>
        <p:spPr>
          <a:xfrm>
            <a:off x="4345697" y="3092816"/>
            <a:ext cx="315671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anchor="ctr">
            <a:spAutoFit/>
          </a:bodyPr>
          <a:lstStyle/>
          <a:p>
            <a:pPr algn="ctr"/>
            <a:r>
              <a:rPr lang="en-HK" dirty="0">
                <a:effectLst>
                  <a:glow rad="203200">
                    <a:schemeClr val="bg1"/>
                  </a:glo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?</a:t>
            </a:r>
            <a:endParaRPr lang="en-US" sz="1400" dirty="0">
              <a:effectLst>
                <a:glow rad="203200">
                  <a:schemeClr val="bg1"/>
                </a:glo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74B412-647F-264C-9653-56FBDF408776}"/>
              </a:ext>
            </a:extLst>
          </p:cNvPr>
          <p:cNvSpPr/>
          <p:nvPr/>
        </p:nvSpPr>
        <p:spPr>
          <a:xfrm>
            <a:off x="4554355" y="3547189"/>
            <a:ext cx="2638801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anchor="ctr">
            <a:spAutoFit/>
          </a:bodyPr>
          <a:lstStyle/>
          <a:p>
            <a:pPr algn="ctr"/>
            <a:r>
              <a:rPr lang="en-HK" dirty="0">
                <a:effectLst>
                  <a:glow rad="203200">
                    <a:schemeClr val="bg1"/>
                  </a:glo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Formal grammars</a:t>
            </a:r>
            <a:endParaRPr lang="en-US" sz="1400" dirty="0">
              <a:effectLst>
                <a:glow rad="2032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7135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C48E7-5336-6D48-B716-C7644D705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000000"/>
                </a:solidFill>
              </a:rPr>
              <a:t>Appendix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BFBC0-87DA-2944-A50B-7957F24C1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60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B9BEDD-D23D-F249-94A0-8400B9E49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09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2D9081-B3B3-394B-9303-B3023D515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062" y="340931"/>
            <a:ext cx="5421876" cy="585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042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C48E7-5336-6D48-B716-C7644D705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000000"/>
                </a:solidFill>
              </a:rPr>
              <a:t>Appendix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BFBC0-87DA-2944-A50B-7957F24C1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61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B9BEDD-D23D-F249-94A0-8400B9E49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09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099C4-CC7E-A742-BCC7-280832045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776" y="0"/>
            <a:ext cx="40984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8924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C48E7-5336-6D48-B716-C7644D705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000000"/>
                </a:solidFill>
              </a:rPr>
              <a:t>Appendix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BFBC0-87DA-2944-A50B-7957F24C1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62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B9BEDD-D23D-F249-94A0-8400B9E49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09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8A80B7-2B39-2845-9918-D1E61FCB4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474" y="1365840"/>
            <a:ext cx="8503052" cy="496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2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C4AA3-D652-934F-A98E-4EC05A99E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Graph-Based Meaning Representations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067B2-BD27-1641-90F5-F4700BC83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40E8E7-B164-7744-9E67-8864FC7A3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713" y="2644348"/>
            <a:ext cx="3708565" cy="15795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86A517-312F-1946-BEE5-55C47BF935BA}"/>
              </a:ext>
            </a:extLst>
          </p:cNvPr>
          <p:cNvSpPr/>
          <p:nvPr/>
        </p:nvSpPr>
        <p:spPr>
          <a:xfrm>
            <a:off x="4613990" y="2153948"/>
            <a:ext cx="2964017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zh-TW" sz="2400" i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Some</a:t>
            </a:r>
            <a:r>
              <a:rPr lang="zh-TW" altLang="en-US" sz="2400" i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TW" sz="2400" i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boys</a:t>
            </a:r>
            <a:r>
              <a:rPr lang="zh-TW" altLang="en-US" sz="2400" i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TW" sz="2400" i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want</a:t>
            </a:r>
            <a:r>
              <a:rPr lang="zh-TW" altLang="en-US" sz="2400" i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TW" sz="2400" i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</a:t>
            </a:r>
            <a:r>
              <a:rPr lang="zh-TW" altLang="en-US" sz="2400" i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TW" sz="2400" i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go.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139CB9-6467-8D45-B007-974A4FC665D9}"/>
              </a:ext>
            </a:extLst>
          </p:cNvPr>
          <p:cNvSpPr/>
          <p:nvPr/>
        </p:nvSpPr>
        <p:spPr>
          <a:xfrm>
            <a:off x="3410133" y="4965006"/>
            <a:ext cx="5371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zh-TW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Dependency Minimal Recursion Semantics (DMRS)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221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C4AA3-D652-934F-A98E-4EC05A99E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DMRS</a:t>
            </a:r>
            <a:br>
              <a:rPr lang="en-US" altLang="zh-TW" sz="4000" dirty="0"/>
            </a:br>
            <a:r>
              <a:rPr lang="en-US" altLang="zh-TW" sz="2400" dirty="0"/>
              <a:t>Scope-Underspecified Logical Form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067B2-BD27-1641-90F5-F4700BC83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476155-B5AD-A64E-B0E8-254DC85C5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616" y="1777504"/>
            <a:ext cx="8674768" cy="36838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BB3AE4-E822-104A-A9EB-6EEB2E3D6EA9}"/>
              </a:ext>
            </a:extLst>
          </p:cNvPr>
          <p:cNvSpPr/>
          <p:nvPr/>
        </p:nvSpPr>
        <p:spPr>
          <a:xfrm>
            <a:off x="1359568" y="3429000"/>
            <a:ext cx="4736432" cy="2032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E4CC60-5A31-E348-A867-B68945BB88A6}"/>
              </a:ext>
            </a:extLst>
          </p:cNvPr>
          <p:cNvSpPr/>
          <p:nvPr/>
        </p:nvSpPr>
        <p:spPr>
          <a:xfrm>
            <a:off x="6593304" y="1690688"/>
            <a:ext cx="5344027" cy="3770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91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C4AA3-D652-934F-A98E-4EC05A99E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DMRS</a:t>
            </a:r>
            <a:br>
              <a:rPr lang="en-US" altLang="zh-TW" dirty="0"/>
            </a:br>
            <a:r>
              <a:rPr lang="en-US" altLang="zh-TW" sz="2400" dirty="0"/>
              <a:t>Derivation</a:t>
            </a:r>
            <a:endParaRPr lang="en-US" sz="240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39DD14F-B67E-DF47-BD1B-0C92C8F1DC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22798" y="2102963"/>
            <a:ext cx="3629966" cy="26468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067B2-BD27-1641-90F5-F4700BC83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9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DBC67D-BF54-C945-929D-51DA9521F386}"/>
              </a:ext>
            </a:extLst>
          </p:cNvPr>
          <p:cNvSpPr/>
          <p:nvPr/>
        </p:nvSpPr>
        <p:spPr>
          <a:xfrm>
            <a:off x="621527" y="3216634"/>
            <a:ext cx="2964017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zh-TW" sz="2400" i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Some</a:t>
            </a:r>
            <a:r>
              <a:rPr lang="zh-TW" altLang="en-US" sz="2400" i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TW" sz="2400" i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boys</a:t>
            </a:r>
            <a:r>
              <a:rPr lang="zh-TW" altLang="en-US" sz="2400" i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TW" sz="2400" i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want</a:t>
            </a:r>
            <a:r>
              <a:rPr lang="zh-TW" altLang="en-US" sz="2400" i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TW" sz="2400" i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</a:t>
            </a:r>
            <a:r>
              <a:rPr lang="zh-TW" altLang="en-US" sz="2400" i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TW" sz="2400" i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go.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0AF593-8642-764A-922F-5037CC881805}"/>
              </a:ext>
            </a:extLst>
          </p:cNvPr>
          <p:cNvSpPr/>
          <p:nvPr/>
        </p:nvSpPr>
        <p:spPr>
          <a:xfrm>
            <a:off x="3585544" y="3064655"/>
            <a:ext cx="603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zh-TW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ERG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5A0FABE-DF9B-A443-80F9-0B8069D24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307" y="2644200"/>
            <a:ext cx="3708565" cy="157957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EE83E9B-08BF-774E-BD25-DE9D8DD3E1CD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585544" y="3429000"/>
            <a:ext cx="6076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A438C59-EC8E-B24D-84B7-D68BDDD9D60B}"/>
              </a:ext>
            </a:extLst>
          </p:cNvPr>
          <p:cNvSpPr/>
          <p:nvPr/>
        </p:nvSpPr>
        <p:spPr>
          <a:xfrm>
            <a:off x="4912178" y="4732704"/>
            <a:ext cx="2367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zh-TW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HPSG Derivation Tree</a:t>
            </a:r>
          </a:p>
        </p:txBody>
      </p:sp>
    </p:spTree>
    <p:extLst>
      <p:ext uri="{BB962C8B-B14F-4D97-AF65-F5344CB8AC3E}">
        <p14:creationId xmlns:p14="http://schemas.microsoft.com/office/powerpoint/2010/main" val="4014218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|1.1|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heme/theme1.xml><?xml version="1.0" encoding="utf-8"?>
<a:theme xmlns:a="http://schemas.openxmlformats.org/drawingml/2006/main" name="Office Theme">
  <a:themeElements>
    <a:clrScheme name="Dark Green">
      <a:dk1>
        <a:srgbClr val="000000"/>
      </a:dk1>
      <a:lt1>
        <a:srgbClr val="FFFFFF"/>
      </a:lt1>
      <a:dk2>
        <a:srgbClr val="244513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14878</TotalTime>
  <Words>4629</Words>
  <Application>Microsoft Macintosh PowerPoint</Application>
  <PresentationFormat>Widescreen</PresentationFormat>
  <Paragraphs>838</Paragraphs>
  <Slides>62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1" baseType="lpstr">
      <vt:lpstr>Arial</vt:lpstr>
      <vt:lpstr>Calibri</vt:lpstr>
      <vt:lpstr>Calibri Light</vt:lpstr>
      <vt:lpstr>Cambria Math</vt:lpstr>
      <vt:lpstr>Consolas</vt:lpstr>
      <vt:lpstr>Lato Light</vt:lpstr>
      <vt:lpstr>Times New Roman</vt:lpstr>
      <vt:lpstr>Times New Roman</vt:lpstr>
      <vt:lpstr>Office Theme</vt:lpstr>
      <vt:lpstr>Semantic Composition with PSHRG for Derivation Tree Reconstruction from Graph-Based Meaning Representations </vt:lpstr>
      <vt:lpstr>What is in this talk</vt:lpstr>
      <vt:lpstr>Overview</vt:lpstr>
      <vt:lpstr>Text to/from Graph</vt:lpstr>
      <vt:lpstr>Motivations</vt:lpstr>
      <vt:lpstr>Graph to Tree/Text</vt:lpstr>
      <vt:lpstr>Graph-Based Meaning Representations</vt:lpstr>
      <vt:lpstr>DMRS Scope-Underspecified Logical Form</vt:lpstr>
      <vt:lpstr>DMRS Derivation</vt:lpstr>
      <vt:lpstr>Derivation Tree Reconstruction</vt:lpstr>
      <vt:lpstr>Related Work</vt:lpstr>
      <vt:lpstr>Related Work</vt:lpstr>
      <vt:lpstr>Semantic Composition</vt:lpstr>
      <vt:lpstr>Semantic Composition</vt:lpstr>
      <vt:lpstr>Semantic Composition</vt:lpstr>
      <vt:lpstr>Semantic Composition</vt:lpstr>
      <vt:lpstr>Semantic Composition</vt:lpstr>
      <vt:lpstr>Semantic Composition</vt:lpstr>
      <vt:lpstr>Semantic Composition</vt:lpstr>
      <vt:lpstr>Semantic Composition</vt:lpstr>
      <vt:lpstr>Semantic Composition</vt:lpstr>
      <vt:lpstr>Semantic Composition</vt:lpstr>
      <vt:lpstr>Semantic Composition</vt:lpstr>
      <vt:lpstr>Synchronous Hyperedge Replacement Grammar (SHRG) DMRS as hypergraph</vt:lpstr>
      <vt:lpstr>Synchronous Hyperedge Replacement Grammar (SHRG) HRG</vt:lpstr>
      <vt:lpstr>Synchronous Hyperedge Replacement Grammar (SHRG) A mapping between HRG and CFG</vt:lpstr>
      <vt:lpstr>Synchronous Hyperedge Replacement Grammar (SHRG) A mapping between HRG and CFG</vt:lpstr>
      <vt:lpstr>Synchronous Hyperedge Replacement Grammar (SHRG) A mapping between HRG and CFG</vt:lpstr>
      <vt:lpstr>Synchronous Hyperedge Replacement Grammar (SHRG) A mapping between HRG and CFG</vt:lpstr>
      <vt:lpstr>Synchronous Hyperedge Replacement Grammar (SHRG) A mapping between HRG and CFG</vt:lpstr>
      <vt:lpstr>Synchronous Hyperedge Replacement Grammar (SHRG) A mapping between HRG and CFG</vt:lpstr>
      <vt:lpstr>Synchronous Hyperedge Replacement Grammar (SHRG) A mapping between HRG and CFG</vt:lpstr>
      <vt:lpstr>Synchronous Hyperedge Replacement Grammar (SHRG) A mapping between HRG and CFG</vt:lpstr>
      <vt:lpstr>Probabilistic SHRG (PSHRG) A simple frequency-based probability model for SHRG</vt:lpstr>
      <vt:lpstr>PSHRG Induction</vt:lpstr>
      <vt:lpstr>PSHRG Parsing</vt:lpstr>
      <vt:lpstr>PSHRG Adaptations</vt:lpstr>
      <vt:lpstr>PSHRG Adaptations</vt:lpstr>
      <vt:lpstr>Towards Practical Grammar Approximation and Modelling</vt:lpstr>
      <vt:lpstr>Towards Practical Grammar Approximation and Modelling Annotations for Refining Compositions</vt:lpstr>
      <vt:lpstr>Towards Practical Grammar Approximation and Modelling Annotations for Refining Compositions</vt:lpstr>
      <vt:lpstr>Towards Practical Grammar Approximation and Modelling Annotations for Refining Compositions</vt:lpstr>
      <vt:lpstr>Towards Practical Grammar Approximation and Modelling Annotations for Refining Compositions</vt:lpstr>
      <vt:lpstr>Towards Practical Grammar Approximation and Modelling Underspecification for Generalization</vt:lpstr>
      <vt:lpstr>Towards Practical Grammar Approximation and Modelling Underspecification for Generalization</vt:lpstr>
      <vt:lpstr>Towards Practical Grammar Approximation and Modelling Underspecification for Generalization</vt:lpstr>
      <vt:lpstr>Experiments</vt:lpstr>
      <vt:lpstr>PowerPoint Presentation</vt:lpstr>
      <vt:lpstr>Experiments Data</vt:lpstr>
      <vt:lpstr>Experiments On Derivation Tree Reconstruction</vt:lpstr>
      <vt:lpstr>Experiments On Derivation Tree Reconstruction</vt:lpstr>
      <vt:lpstr>Experiments On Surface Realization</vt:lpstr>
      <vt:lpstr>Experiments On Surface Realization</vt:lpstr>
      <vt:lpstr>Experiments Ablation Studies</vt:lpstr>
      <vt:lpstr>Discussion</vt:lpstr>
      <vt:lpstr>Discussion</vt:lpstr>
      <vt:lpstr>Discussion</vt:lpstr>
      <vt:lpstr>Summary</vt:lpstr>
      <vt:lpstr>Thank you!</vt:lpstr>
      <vt:lpstr>Appendix</vt:lpstr>
      <vt:lpstr>Appendix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Semantic Composition with PSHRG for Derivation Reconstruction from Graph-Based Meaning Representations</dc:title>
  <dc:creator>LO, Chun Hei</dc:creator>
  <cp:lastModifiedBy>LO, Chun Hei</cp:lastModifiedBy>
  <cp:revision>277</cp:revision>
  <cp:lastPrinted>2022-04-07T19:36:41Z</cp:lastPrinted>
  <dcterms:created xsi:type="dcterms:W3CDTF">2022-04-05T12:26:33Z</dcterms:created>
  <dcterms:modified xsi:type="dcterms:W3CDTF">2022-09-16T06:54:19Z</dcterms:modified>
</cp:coreProperties>
</file>